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tags/tag10.xml" ContentType="application/vnd.openxmlformats-officedocument.presentationml.tags+xml"/>
  <Override PartName="/ppt/notesSlides/notesSlide77.xml" ContentType="application/vnd.openxmlformats-officedocument.presentationml.notesSlide+xml"/>
  <Override PartName="/ppt/tags/tag11.xml" ContentType="application/vnd.openxmlformats-officedocument.presentationml.tags+xml"/>
  <Override PartName="/ppt/notesSlides/notesSlide78.xml" ContentType="application/vnd.openxmlformats-officedocument.presentationml.notesSlide+xml"/>
  <Override PartName="/ppt/tags/tag12.xml" ContentType="application/vnd.openxmlformats-officedocument.presentationml.tags+xml"/>
  <Override PartName="/ppt/notesSlides/notesSlide79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80.xml" ContentType="application/vnd.openxmlformats-officedocument.presentationml.notesSlide+xml"/>
  <Override PartName="/ppt/tags/tag25.xml" ContentType="application/vnd.openxmlformats-officedocument.presentationml.tags+xml"/>
  <Override PartName="/ppt/notesSlides/notesSlide81.xml" ContentType="application/vnd.openxmlformats-officedocument.presentationml.notesSlide+xml"/>
  <Override PartName="/ppt/tags/tag26.xml" ContentType="application/vnd.openxmlformats-officedocument.presentationml.tags+xml"/>
  <Override PartName="/ppt/notesSlides/notesSlide82.xml" ContentType="application/vnd.openxmlformats-officedocument.presentationml.notesSlide+xml"/>
  <Override PartName="/ppt/tags/tag27.xml" ContentType="application/vnd.openxmlformats-officedocument.presentationml.tags+xml"/>
  <Override PartName="/ppt/notesSlides/notesSlide83.xml" ContentType="application/vnd.openxmlformats-officedocument.presentationml.notesSlide+xml"/>
  <Override PartName="/ppt/tags/tag28.xml" ContentType="application/vnd.openxmlformats-officedocument.presentationml.tags+xml"/>
  <Override PartName="/ppt/notesSlides/notesSlide84.xml" ContentType="application/vnd.openxmlformats-officedocument.presentationml.notesSlide+xml"/>
  <Override PartName="/ppt/tags/tag29.xml" ContentType="application/vnd.openxmlformats-officedocument.presentationml.tags+xml"/>
  <Override PartName="/ppt/notesSlides/notesSlide85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86.xml" ContentType="application/vnd.openxmlformats-officedocument.presentationml.notesSlide+xml"/>
  <Override PartName="/ppt/tags/tag45.xml" ContentType="application/vnd.openxmlformats-officedocument.presentationml.tags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2"/>
  </p:notesMasterIdLst>
  <p:handoutMasterIdLst>
    <p:handoutMasterId r:id="rId153"/>
  </p:handoutMasterIdLst>
  <p:sldIdLst>
    <p:sldId id="257" r:id="rId2"/>
    <p:sldId id="258" r:id="rId3"/>
    <p:sldId id="552" r:id="rId4"/>
    <p:sldId id="551" r:id="rId5"/>
    <p:sldId id="550" r:id="rId6"/>
    <p:sldId id="537" r:id="rId7"/>
    <p:sldId id="386" r:id="rId8"/>
    <p:sldId id="387" r:id="rId9"/>
    <p:sldId id="388" r:id="rId10"/>
    <p:sldId id="389" r:id="rId11"/>
    <p:sldId id="390" r:id="rId12"/>
    <p:sldId id="391" r:id="rId13"/>
    <p:sldId id="392" r:id="rId14"/>
    <p:sldId id="393" r:id="rId15"/>
    <p:sldId id="394" r:id="rId16"/>
    <p:sldId id="395" r:id="rId17"/>
    <p:sldId id="539" r:id="rId18"/>
    <p:sldId id="431" r:id="rId19"/>
    <p:sldId id="540" r:id="rId20"/>
    <p:sldId id="396" r:id="rId21"/>
    <p:sldId id="397" r:id="rId22"/>
    <p:sldId id="398" r:id="rId23"/>
    <p:sldId id="399" r:id="rId24"/>
    <p:sldId id="400" r:id="rId25"/>
    <p:sldId id="401" r:id="rId26"/>
    <p:sldId id="402" r:id="rId27"/>
    <p:sldId id="404" r:id="rId28"/>
    <p:sldId id="405" r:id="rId29"/>
    <p:sldId id="406" r:id="rId30"/>
    <p:sldId id="407" r:id="rId31"/>
    <p:sldId id="408" r:id="rId32"/>
    <p:sldId id="409" r:id="rId33"/>
    <p:sldId id="440" r:id="rId34"/>
    <p:sldId id="410" r:id="rId35"/>
    <p:sldId id="441" r:id="rId36"/>
    <p:sldId id="433" r:id="rId37"/>
    <p:sldId id="434" r:id="rId38"/>
    <p:sldId id="439" r:id="rId39"/>
    <p:sldId id="553" r:id="rId40"/>
    <p:sldId id="554" r:id="rId41"/>
    <p:sldId id="555" r:id="rId42"/>
    <p:sldId id="556" r:id="rId43"/>
    <p:sldId id="557" r:id="rId44"/>
    <p:sldId id="558" r:id="rId45"/>
    <p:sldId id="559" r:id="rId46"/>
    <p:sldId id="560" r:id="rId47"/>
    <p:sldId id="561" r:id="rId48"/>
    <p:sldId id="562" r:id="rId49"/>
    <p:sldId id="563" r:id="rId50"/>
    <p:sldId id="564" r:id="rId51"/>
    <p:sldId id="565" r:id="rId52"/>
    <p:sldId id="566" r:id="rId53"/>
    <p:sldId id="567" r:id="rId54"/>
    <p:sldId id="568" r:id="rId55"/>
    <p:sldId id="569" r:id="rId56"/>
    <p:sldId id="570" r:id="rId57"/>
    <p:sldId id="571" r:id="rId58"/>
    <p:sldId id="572" r:id="rId59"/>
    <p:sldId id="573" r:id="rId60"/>
    <p:sldId id="574" r:id="rId61"/>
    <p:sldId id="575" r:id="rId62"/>
    <p:sldId id="576" r:id="rId63"/>
    <p:sldId id="577" r:id="rId64"/>
    <p:sldId id="578" r:id="rId65"/>
    <p:sldId id="579" r:id="rId66"/>
    <p:sldId id="580" r:id="rId67"/>
    <p:sldId id="581" r:id="rId68"/>
    <p:sldId id="582" r:id="rId69"/>
    <p:sldId id="583" r:id="rId70"/>
    <p:sldId id="584" r:id="rId71"/>
    <p:sldId id="585" r:id="rId72"/>
    <p:sldId id="586" r:id="rId73"/>
    <p:sldId id="587" r:id="rId74"/>
    <p:sldId id="588" r:id="rId75"/>
    <p:sldId id="589" r:id="rId76"/>
    <p:sldId id="590" r:id="rId77"/>
    <p:sldId id="591" r:id="rId78"/>
    <p:sldId id="592" r:id="rId79"/>
    <p:sldId id="593" r:id="rId80"/>
    <p:sldId id="594" r:id="rId81"/>
    <p:sldId id="595" r:id="rId82"/>
    <p:sldId id="596" r:id="rId83"/>
    <p:sldId id="597" r:id="rId84"/>
    <p:sldId id="598" r:id="rId85"/>
    <p:sldId id="599" r:id="rId86"/>
    <p:sldId id="600" r:id="rId87"/>
    <p:sldId id="601" r:id="rId88"/>
    <p:sldId id="602" r:id="rId89"/>
    <p:sldId id="603" r:id="rId90"/>
    <p:sldId id="604" r:id="rId91"/>
    <p:sldId id="605" r:id="rId92"/>
    <p:sldId id="606" r:id="rId93"/>
    <p:sldId id="607" r:id="rId94"/>
    <p:sldId id="608" r:id="rId95"/>
    <p:sldId id="609" r:id="rId96"/>
    <p:sldId id="610" r:id="rId97"/>
    <p:sldId id="611" r:id="rId98"/>
    <p:sldId id="612" r:id="rId99"/>
    <p:sldId id="613" r:id="rId100"/>
    <p:sldId id="614" r:id="rId101"/>
    <p:sldId id="615" r:id="rId102"/>
    <p:sldId id="616" r:id="rId103"/>
    <p:sldId id="617" r:id="rId104"/>
    <p:sldId id="618" r:id="rId105"/>
    <p:sldId id="619" r:id="rId106"/>
    <p:sldId id="620" r:id="rId107"/>
    <p:sldId id="621" r:id="rId108"/>
    <p:sldId id="622" r:id="rId109"/>
    <p:sldId id="623" r:id="rId110"/>
    <p:sldId id="624" r:id="rId111"/>
    <p:sldId id="625" r:id="rId112"/>
    <p:sldId id="626" r:id="rId113"/>
    <p:sldId id="627" r:id="rId114"/>
    <p:sldId id="628" r:id="rId115"/>
    <p:sldId id="629" r:id="rId116"/>
    <p:sldId id="630" r:id="rId117"/>
    <p:sldId id="631" r:id="rId118"/>
    <p:sldId id="632" r:id="rId119"/>
    <p:sldId id="633" r:id="rId120"/>
    <p:sldId id="634" r:id="rId121"/>
    <p:sldId id="635" r:id="rId122"/>
    <p:sldId id="636" r:id="rId123"/>
    <p:sldId id="637" r:id="rId124"/>
    <p:sldId id="638" r:id="rId125"/>
    <p:sldId id="639" r:id="rId126"/>
    <p:sldId id="640" r:id="rId127"/>
    <p:sldId id="641" r:id="rId128"/>
    <p:sldId id="642" r:id="rId129"/>
    <p:sldId id="643" r:id="rId130"/>
    <p:sldId id="644" r:id="rId131"/>
    <p:sldId id="645" r:id="rId132"/>
    <p:sldId id="646" r:id="rId133"/>
    <p:sldId id="647" r:id="rId134"/>
    <p:sldId id="648" r:id="rId135"/>
    <p:sldId id="649" r:id="rId136"/>
    <p:sldId id="650" r:id="rId137"/>
    <p:sldId id="651" r:id="rId138"/>
    <p:sldId id="652" r:id="rId139"/>
    <p:sldId id="653" r:id="rId140"/>
    <p:sldId id="654" r:id="rId141"/>
    <p:sldId id="655" r:id="rId142"/>
    <p:sldId id="656" r:id="rId143"/>
    <p:sldId id="657" r:id="rId144"/>
    <p:sldId id="658" r:id="rId145"/>
    <p:sldId id="659" r:id="rId146"/>
    <p:sldId id="660" r:id="rId147"/>
    <p:sldId id="661" r:id="rId148"/>
    <p:sldId id="662" r:id="rId149"/>
    <p:sldId id="663" r:id="rId150"/>
    <p:sldId id="664" r:id="rId151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">
          <p15:clr>
            <a:srgbClr val="A4A3A4"/>
          </p15:clr>
        </p15:guide>
        <p15:guide id="2" pos="362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B2B2B2"/>
    <a:srgbClr val="202020"/>
    <a:srgbClr val="323232"/>
    <a:srgbClr val="CC3300"/>
    <a:srgbClr val="CC00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3" autoAdjust="0"/>
    <p:restoredTop sz="82956"/>
  </p:normalViewPr>
  <p:slideViewPr>
    <p:cSldViewPr snapToGrid="0" showGuides="1">
      <p:cViewPr varScale="1">
        <p:scale>
          <a:sx n="94" d="100"/>
          <a:sy n="94" d="100"/>
        </p:scale>
        <p:origin x="264" y="192"/>
      </p:cViewPr>
      <p:guideLst>
        <p:guide orient="horz" pos="229"/>
        <p:guide pos="362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41.xml"/><Relationship Id="rId143" Type="http://schemas.openxmlformats.org/officeDocument/2006/relationships/slide" Target="slides/slide142.xml"/><Relationship Id="rId144" Type="http://schemas.openxmlformats.org/officeDocument/2006/relationships/slide" Target="slides/slide143.xml"/><Relationship Id="rId145" Type="http://schemas.openxmlformats.org/officeDocument/2006/relationships/slide" Target="slides/slide144.xml"/><Relationship Id="rId146" Type="http://schemas.openxmlformats.org/officeDocument/2006/relationships/slide" Target="slides/slide145.xml"/><Relationship Id="rId147" Type="http://schemas.openxmlformats.org/officeDocument/2006/relationships/slide" Target="slides/slide146.xml"/><Relationship Id="rId148" Type="http://schemas.openxmlformats.org/officeDocument/2006/relationships/slide" Target="slides/slide147.xml"/><Relationship Id="rId149" Type="http://schemas.openxmlformats.org/officeDocument/2006/relationships/slide" Target="slides/slide14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slide" Target="slides/slide114.xml"/><Relationship Id="rId116" Type="http://schemas.openxmlformats.org/officeDocument/2006/relationships/slide" Target="slides/slide115.xml"/><Relationship Id="rId117" Type="http://schemas.openxmlformats.org/officeDocument/2006/relationships/slide" Target="slides/slide116.xml"/><Relationship Id="rId118" Type="http://schemas.openxmlformats.org/officeDocument/2006/relationships/slide" Target="slides/slide117.xml"/><Relationship Id="rId119" Type="http://schemas.openxmlformats.org/officeDocument/2006/relationships/slide" Target="slides/slide118.xml"/><Relationship Id="rId150" Type="http://schemas.openxmlformats.org/officeDocument/2006/relationships/slide" Target="slides/slide149.xml"/><Relationship Id="rId151" Type="http://schemas.openxmlformats.org/officeDocument/2006/relationships/slide" Target="slides/slide150.xml"/><Relationship Id="rId15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53" Type="http://schemas.openxmlformats.org/officeDocument/2006/relationships/handoutMaster" Target="handoutMasters/handoutMaster1.xml"/><Relationship Id="rId154" Type="http://schemas.openxmlformats.org/officeDocument/2006/relationships/commentAuthors" Target="commentAuthors.xml"/><Relationship Id="rId155" Type="http://schemas.openxmlformats.org/officeDocument/2006/relationships/presProps" Target="presProps.xml"/><Relationship Id="rId156" Type="http://schemas.openxmlformats.org/officeDocument/2006/relationships/viewProps" Target="viewProps.xml"/><Relationship Id="rId157" Type="http://schemas.openxmlformats.org/officeDocument/2006/relationships/theme" Target="theme/theme1.xml"/><Relationship Id="rId15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20" Type="http://schemas.openxmlformats.org/officeDocument/2006/relationships/slide" Target="slides/slide119.xml"/><Relationship Id="rId121" Type="http://schemas.openxmlformats.org/officeDocument/2006/relationships/slide" Target="slides/slide120.xml"/><Relationship Id="rId122" Type="http://schemas.openxmlformats.org/officeDocument/2006/relationships/slide" Target="slides/slide121.xml"/><Relationship Id="rId123" Type="http://schemas.openxmlformats.org/officeDocument/2006/relationships/slide" Target="slides/slide122.xml"/><Relationship Id="rId124" Type="http://schemas.openxmlformats.org/officeDocument/2006/relationships/slide" Target="slides/slide123.xml"/><Relationship Id="rId125" Type="http://schemas.openxmlformats.org/officeDocument/2006/relationships/slide" Target="slides/slide124.xml"/><Relationship Id="rId126" Type="http://schemas.openxmlformats.org/officeDocument/2006/relationships/slide" Target="slides/slide125.xml"/><Relationship Id="rId127" Type="http://schemas.openxmlformats.org/officeDocument/2006/relationships/slide" Target="slides/slide126.xml"/><Relationship Id="rId128" Type="http://schemas.openxmlformats.org/officeDocument/2006/relationships/slide" Target="slides/slide127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30" Type="http://schemas.openxmlformats.org/officeDocument/2006/relationships/slide" Target="slides/slide129.xml"/><Relationship Id="rId131" Type="http://schemas.openxmlformats.org/officeDocument/2006/relationships/slide" Target="slides/slide130.xml"/><Relationship Id="rId132" Type="http://schemas.openxmlformats.org/officeDocument/2006/relationships/slide" Target="slides/slide131.xml"/><Relationship Id="rId133" Type="http://schemas.openxmlformats.org/officeDocument/2006/relationships/slide" Target="slides/slide132.xml"/><Relationship Id="rId134" Type="http://schemas.openxmlformats.org/officeDocument/2006/relationships/slide" Target="slides/slide133.xml"/><Relationship Id="rId135" Type="http://schemas.openxmlformats.org/officeDocument/2006/relationships/slide" Target="slides/slide134.xml"/><Relationship Id="rId136" Type="http://schemas.openxmlformats.org/officeDocument/2006/relationships/slide" Target="slides/slide135.xml"/><Relationship Id="rId137" Type="http://schemas.openxmlformats.org/officeDocument/2006/relationships/slide" Target="slides/slide136.xml"/><Relationship Id="rId138" Type="http://schemas.openxmlformats.org/officeDocument/2006/relationships/slide" Target="slides/slide137.xml"/><Relationship Id="rId139" Type="http://schemas.openxmlformats.org/officeDocument/2006/relationships/slide" Target="slides/slide13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40" Type="http://schemas.openxmlformats.org/officeDocument/2006/relationships/slide" Target="slides/slide139.xml"/><Relationship Id="rId141" Type="http://schemas.openxmlformats.org/officeDocument/2006/relationships/slide" Target="slides/slide1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8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1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2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3.xml"/></Relationships>
</file>

<file path=ppt/notesSlides/_rels/notesSlide8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4.xml"/></Relationships>
</file>

<file path=ppt/notesSlides/_rels/notesSlide8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5.xml"/></Relationships>
</file>

<file path=ppt/notesSlides/_rels/notesSlide8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6.xml"/></Relationships>
</file>

<file path=ppt/notesSlides/_rels/notesSlide8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96162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0512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19262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9412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62646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3217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6737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3104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305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39994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229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3826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0548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91726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54265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999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2803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153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7137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280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79062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处理数据：</a:t>
            </a:r>
            <a:r>
              <a:rPr lang="pl-PL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cope</a:t>
            </a:r>
            <a:r>
              <a:rPr lang="pl-PL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04503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处理数据：</a:t>
            </a:r>
            <a:r>
              <a:rPr lang="pl-PL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cope</a:t>
            </a:r>
            <a:r>
              <a:rPr lang="pl-PL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3488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处理数据：</a:t>
            </a:r>
            <a:r>
              <a:rPr lang="pl-PL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cope</a:t>
            </a:r>
            <a:r>
              <a:rPr lang="pl-PL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52249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处理数据：</a:t>
            </a:r>
            <a:r>
              <a:rPr lang="pl-PL" altLang="zh-CN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cope</a:t>
            </a:r>
            <a:r>
              <a:rPr lang="pl-PL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with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57607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数据排队：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 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05509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数据排队：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 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89779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数据排队：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 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88336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数据排队：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queue 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442097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数据排队：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2875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数据排队：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transmit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1274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9680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16213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4831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76380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9239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95540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7355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6909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99313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993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数据传输、信息交换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流失了多少呢，我们得计算下</a:t>
            </a:r>
            <a:r>
              <a:rPr lang="en-US" altLang="zh-CN" dirty="0" smtClean="0"/>
              <a:t>~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16100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48937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63062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12814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165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21386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88429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公司为了便于管理，会进行分层。高层、中层、基层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9324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54813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222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为了方便理解这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层，我们看看是怎么寄快递的。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顾客发送快递，邮递公司揽件，邮递公司再把快件分类，然后找运输公司送到快件所在的城市。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31643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为了方便理解这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层，我们看看是怎么寄快递的。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顾客发送快递，邮递公司揽件，邮递公司再把快件分类，然后找运输公司送到快件所在的城市。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20635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为了方便理解这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层，我们看看是怎么寄快递的。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顾客发送快递，邮递公司揽件，邮递公司再把快件分类，然后找运输公司送到快件所在的城市。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68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为了方便理解这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层，我们看看是怎么寄快递的。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顾客发送快递，邮递公司揽件，邮递公司再把快件分类，然后找运输公司送到快件所在的城市。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3120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为了方便理解这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层，我们看看是怎么寄快递的。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顾客发送快递，邮递公司揽件，邮递公司再把快件分类，然后找运输公司送到快件所在的城市。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29216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为了方便理解这</a:t>
            </a:r>
            <a:r>
              <a:rPr kumimoji="1" lang="en-US" altLang="zh-CN" dirty="0" smtClean="0"/>
              <a:t>7</a:t>
            </a:r>
            <a:r>
              <a:rPr kumimoji="1" lang="zh-CN" altLang="en-US" dirty="0" smtClean="0"/>
              <a:t>层，我们看看是怎么寄快递的。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顾客发送快递，邮递公司揽件，邮递公司再把快件分类，然后找运输公司送到快件所在的城市。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624873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8428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30830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0687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2019/6/14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tags" Target="../tags/tag1.xml"/><Relationship Id="rId13" Type="http://schemas.openxmlformats.org/officeDocument/2006/relationships/tags" Target="../tags/tag2.xml"/><Relationship Id="rId14" Type="http://schemas.openxmlformats.org/officeDocument/2006/relationships/tags" Target="../tags/tag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tx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2019/6/14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1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7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tags" Target="../tags/tag13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9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0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0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0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0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4" Type="http://schemas.openxmlformats.org/officeDocument/2006/relationships/image" Target="../media/image21.png"/><Relationship Id="rId1" Type="http://schemas.openxmlformats.org/officeDocument/2006/relationships/tags" Target="../tags/tag24.x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4" Type="http://schemas.openxmlformats.org/officeDocument/2006/relationships/image" Target="../media/image21.png"/><Relationship Id="rId1" Type="http://schemas.openxmlformats.org/officeDocument/2006/relationships/tags" Target="../tags/tag25.xml"/><Relationship Id="rId2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tags" Target="../tags/tag26.xml"/><Relationship Id="rId2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tags" Target="../tags/tag27.xml"/><Relationship Id="rId2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tags" Target="../tags/tag28.xml"/><Relationship Id="rId2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tags" Target="../tags/tag29.xml"/><Relationship Id="rId2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Relationship Id="rId1" Type="http://schemas.openxmlformats.org/officeDocument/2006/relationships/tags" Target="../tags/tag30.xml"/><Relationship Id="rId2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Relationship Id="rId1" Type="http://schemas.openxmlformats.org/officeDocument/2006/relationships/tags" Target="../tags/tag31.xml"/><Relationship Id="rId2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Relationship Id="rId1" Type="http://schemas.openxmlformats.org/officeDocument/2006/relationships/tags" Target="../tags/tag32.xml"/><Relationship Id="rId2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Relationship Id="rId1" Type="http://schemas.openxmlformats.org/officeDocument/2006/relationships/tags" Target="../tags/tag33.xml"/><Relationship Id="rId2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1" Type="http://schemas.openxmlformats.org/officeDocument/2006/relationships/tags" Target="../tags/tag34.x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Relationship Id="rId1" Type="http://schemas.openxmlformats.org/officeDocument/2006/relationships/tags" Target="../tags/tag35.xml"/><Relationship Id="rId2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Relationship Id="rId1" Type="http://schemas.openxmlformats.org/officeDocument/2006/relationships/tags" Target="../tags/tag36.xml"/><Relationship Id="rId2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19.png"/><Relationship Id="rId1" Type="http://schemas.openxmlformats.org/officeDocument/2006/relationships/tags" Target="../tags/tag37.xml"/><Relationship Id="rId2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19.png"/><Relationship Id="rId1" Type="http://schemas.openxmlformats.org/officeDocument/2006/relationships/tags" Target="../tags/tag38.xml"/><Relationship Id="rId2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7.tif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9.png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28.tiff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8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hyperlink" Target="mailto:zhaokehui@sunlands.com" TargetMode="External"/><Relationship Id="rId5" Type="http://schemas.openxmlformats.org/officeDocument/2006/relationships/image" Target="../media/image2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4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4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9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8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0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5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6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4" Type="http://schemas.openxmlformats.org/officeDocument/2006/relationships/image" Target="../media/image18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7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 1"/>
          <p:cNvSpPr>
            <a:spLocks noGrp="1"/>
          </p:cNvSpPr>
          <p:nvPr>
            <p:ph type="ctrTitle"/>
          </p:nvPr>
        </p:nvSpPr>
        <p:spPr>
          <a:xfrm>
            <a:off x="7900035" y="3731895"/>
            <a:ext cx="4469765" cy="988695"/>
          </a:xfrm>
        </p:spPr>
        <p:txBody>
          <a:bodyPr vert="horz" wrap="square" lIns="91440" tIns="45720" rIns="91440" bIns="45720" anchor="b"/>
          <a:lstStyle/>
          <a:p>
            <a:pPr algn="l" defTabSz="914400">
              <a:buNone/>
            </a:pPr>
            <a:r>
              <a:rPr lang="zh-CN" altLang="en-US" sz="3600" dirty="0" smtClean="0">
                <a:latin typeface="Microsoft YaHei" charset="-122"/>
                <a:ea typeface="Microsoft YaHei" charset="-122"/>
                <a:cs typeface="Microsoft YaHei" charset="-122"/>
              </a:rPr>
              <a:t>计算机网络</a:t>
            </a:r>
            <a:r>
              <a:rPr lang="zh-CN" altLang="en-US" sz="3600" kern="1200" dirty="0" smtClean="0">
                <a:latin typeface="Microsoft YaHei" charset="-122"/>
                <a:ea typeface="Microsoft YaHei" charset="-122"/>
                <a:cs typeface="Microsoft YaHei" charset="-122"/>
              </a:rPr>
              <a:t>原理</a:t>
            </a:r>
            <a:endParaRPr lang="zh-CN" altLang="en-US" sz="3600" kern="1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51" name="副标题 2"/>
          <p:cNvSpPr>
            <a:spLocks noGrp="1"/>
          </p:cNvSpPr>
          <p:nvPr>
            <p:ph type="subTitle" idx="1"/>
          </p:nvPr>
        </p:nvSpPr>
        <p:spPr>
          <a:xfrm>
            <a:off x="7898765" y="4720590"/>
            <a:ext cx="5848985" cy="487680"/>
          </a:xfrm>
        </p:spPr>
        <p:txBody>
          <a:bodyPr vert="horz" wrap="square" lIns="91440" tIns="45720" rIns="91440" bIns="45720" anchor="t">
            <a:noAutofit/>
          </a:bodyPr>
          <a:lstStyle/>
          <a:p>
            <a:pPr algn="l" defTabSz="914400"/>
            <a:r>
              <a:rPr lang="en-US" altLang="zh-CN" sz="2800" kern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2800" kern="1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742" y="1279357"/>
            <a:ext cx="3441233" cy="344123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rgbClr val="F3F2F2">
                <a:alpha val="100000"/>
              </a:srgbClr>
            </a:gs>
            <a:gs pos="0">
              <a:schemeClr val="bg1"/>
            </a:gs>
            <a:gs pos="72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数据交换的概念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电路交换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5820" y="1264920"/>
            <a:ext cx="307086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1.3.1 </a:t>
            </a:r>
            <a:r>
              <a:rPr lang="zh-CN" altLang="en-US" sz="2130"/>
              <a:t>数据交换的概念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395" y="2475865"/>
            <a:ext cx="2892425" cy="22739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345" y="2280920"/>
            <a:ext cx="3302000" cy="26949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2631440"/>
            <a:ext cx="2755900" cy="21183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5750" y="4975860"/>
            <a:ext cx="672973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交换设备</a:t>
            </a:r>
            <a:r>
              <a:rPr lang="zh-CN" altLang="en-US"/>
              <a:t>具有多通信端口，可以同时连接多个通信结点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-10795"/>
            <a:ext cx="2354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1.3.1 </a:t>
            </a:r>
            <a:r>
              <a:rPr lang="zh-CN" altLang="en-US">
                <a:sym typeface="+mn-ea"/>
              </a:rPr>
              <a:t>数据交换的概念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0166" y="2395918"/>
            <a:ext cx="10216055" cy="582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计算机网络所划分的（</a:t>
            </a:r>
            <a:r>
              <a:rPr lang="zh-CN" altLang="en-US" sz="2125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层次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）以及（</a:t>
            </a:r>
            <a:r>
              <a:rPr lang="zh-CN" altLang="en-US" sz="2125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各层协议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）的集合就称为</a:t>
            </a: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计算机网络体系结构</a:t>
            </a:r>
            <a:endParaRPr lang="zh-CN" altLang="en-US" sz="213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b="1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735180" y="102352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1.5.1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计算机网络分层体系结构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17" name="左大括号 16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6"/>
                </a:solidFill>
              </a:rPr>
              <a:t>计算机网络体系结构定义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-59055" y="-112395"/>
            <a:ext cx="33832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1.5.1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计算机网络分层体系结构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90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95680" y="1836420"/>
            <a:ext cx="7489190" cy="107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国际标准化组织</a:t>
            </a:r>
            <a:r>
              <a:rPr lang="en-US" altLang="zh-CN" sz="2130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ISO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，提出开放系统互连（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Open System Interconnection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）参考模型，简称</a:t>
            </a:r>
            <a:r>
              <a:rPr lang="en-US" altLang="zh-CN" sz="2130" dirty="0" smtClean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</a:rPr>
              <a:t>OSI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5" name="左大括号 4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0" y="-112395"/>
            <a:ext cx="21259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455" y="2277745"/>
            <a:ext cx="1790700" cy="425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54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64" y="910357"/>
            <a:ext cx="2058670" cy="459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7229474" y="1038944"/>
            <a:ext cx="742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/>
              <a:t>老板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7198177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64" y="910357"/>
            <a:ext cx="2058670" cy="459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7229474" y="1038944"/>
            <a:ext cx="742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/>
              <a:t>老板</a:t>
            </a:r>
            <a:endParaRPr kumimoji="1" lang="zh-CN" altLang="en-US" sz="2000"/>
          </a:p>
        </p:txBody>
      </p:sp>
      <p:sp>
        <p:nvSpPr>
          <p:cNvPr id="33" name="文本框 32"/>
          <p:cNvSpPr txBox="1"/>
          <p:nvPr/>
        </p:nvSpPr>
        <p:spPr>
          <a:xfrm>
            <a:off x="7229473" y="1634257"/>
            <a:ext cx="324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/>
              <a:t>帮老板写信的秘书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7643655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64" y="910357"/>
            <a:ext cx="2058670" cy="459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7229474" y="1038944"/>
            <a:ext cx="742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/>
              <a:t>老板</a:t>
            </a:r>
            <a:endParaRPr kumimoji="1" lang="zh-CN" altLang="en-US" sz="2000"/>
          </a:p>
        </p:txBody>
      </p:sp>
      <p:sp>
        <p:nvSpPr>
          <p:cNvPr id="33" name="文本框 32"/>
          <p:cNvSpPr txBox="1"/>
          <p:nvPr/>
        </p:nvSpPr>
        <p:spPr>
          <a:xfrm>
            <a:off x="7229473" y="1634257"/>
            <a:ext cx="324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/>
              <a:t>帮老板写信的秘书</a:t>
            </a:r>
            <a:endParaRPr kumimoji="1" lang="zh-CN" altLang="en-US" sz="2000"/>
          </a:p>
        </p:txBody>
      </p:sp>
      <p:sp>
        <p:nvSpPr>
          <p:cNvPr id="34" name="文本框 33"/>
          <p:cNvSpPr txBox="1"/>
          <p:nvPr/>
        </p:nvSpPr>
        <p:spPr>
          <a:xfrm>
            <a:off x="7229473" y="2229570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寄信、写</a:t>
            </a:r>
            <a:r>
              <a:rPr kumimoji="1" lang="zh-CN" altLang="en-US" sz="2000" smtClean="0"/>
              <a:t>信封、拆信封的秘书</a:t>
            </a:r>
            <a:endParaRPr kumimoji="1"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44462249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64" y="910357"/>
            <a:ext cx="2058670" cy="459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7229474" y="1038944"/>
            <a:ext cx="742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/>
              <a:t>老板</a:t>
            </a:r>
            <a:endParaRPr kumimoji="1" lang="zh-CN" altLang="en-US" sz="2000"/>
          </a:p>
        </p:txBody>
      </p:sp>
      <p:sp>
        <p:nvSpPr>
          <p:cNvPr id="33" name="文本框 32"/>
          <p:cNvSpPr txBox="1"/>
          <p:nvPr/>
        </p:nvSpPr>
        <p:spPr>
          <a:xfrm>
            <a:off x="7229473" y="1634257"/>
            <a:ext cx="324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/>
              <a:t>帮老板写信的秘书</a:t>
            </a:r>
            <a:endParaRPr kumimoji="1" lang="zh-CN" altLang="en-US" sz="2000"/>
          </a:p>
        </p:txBody>
      </p:sp>
      <p:sp>
        <p:nvSpPr>
          <p:cNvPr id="34" name="文本框 33"/>
          <p:cNvSpPr txBox="1"/>
          <p:nvPr/>
        </p:nvSpPr>
        <p:spPr>
          <a:xfrm>
            <a:off x="7229473" y="2229570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寄信、写</a:t>
            </a:r>
            <a:r>
              <a:rPr kumimoji="1" lang="zh-CN" altLang="en-US" sz="2000" smtClean="0"/>
              <a:t>信封、拆信封的秘书</a:t>
            </a:r>
            <a:endParaRPr kumimoji="1" lang="zh-CN" altLang="en-US" sz="2000"/>
          </a:p>
        </p:txBody>
      </p:sp>
      <p:sp>
        <p:nvSpPr>
          <p:cNvPr id="35" name="文本框 34"/>
          <p:cNvSpPr txBox="1"/>
          <p:nvPr/>
        </p:nvSpPr>
        <p:spPr>
          <a:xfrm>
            <a:off x="7229473" y="2809264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公司中送信去邮局的工作人员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746823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64" y="910357"/>
            <a:ext cx="2058670" cy="459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7229474" y="1038944"/>
            <a:ext cx="742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/>
              <a:t>老板</a:t>
            </a:r>
            <a:endParaRPr kumimoji="1" lang="zh-CN" altLang="en-US" sz="2000"/>
          </a:p>
        </p:txBody>
      </p:sp>
      <p:sp>
        <p:nvSpPr>
          <p:cNvPr id="33" name="文本框 32"/>
          <p:cNvSpPr txBox="1"/>
          <p:nvPr/>
        </p:nvSpPr>
        <p:spPr>
          <a:xfrm>
            <a:off x="7229473" y="1634257"/>
            <a:ext cx="324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/>
              <a:t>帮老板写信的秘书</a:t>
            </a:r>
            <a:endParaRPr kumimoji="1" lang="zh-CN" altLang="en-US" sz="2000"/>
          </a:p>
        </p:txBody>
      </p:sp>
      <p:sp>
        <p:nvSpPr>
          <p:cNvPr id="34" name="文本框 33"/>
          <p:cNvSpPr txBox="1"/>
          <p:nvPr/>
        </p:nvSpPr>
        <p:spPr>
          <a:xfrm>
            <a:off x="7229473" y="2229570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寄信、写</a:t>
            </a:r>
            <a:r>
              <a:rPr kumimoji="1" lang="zh-CN" altLang="en-US" sz="2000" smtClean="0"/>
              <a:t>信封、拆信封的秘书</a:t>
            </a:r>
            <a:endParaRPr kumimoji="1" lang="zh-CN" altLang="en-US" sz="2000"/>
          </a:p>
        </p:txBody>
      </p:sp>
      <p:sp>
        <p:nvSpPr>
          <p:cNvPr id="35" name="文本框 34"/>
          <p:cNvSpPr txBox="1"/>
          <p:nvPr/>
        </p:nvSpPr>
        <p:spPr>
          <a:xfrm>
            <a:off x="7229473" y="2809264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公司中送信去邮局的工作人员</a:t>
            </a:r>
            <a:endParaRPr kumimoji="1" lang="zh-CN" altLang="en-US" sz="2000" dirty="0"/>
          </a:p>
        </p:txBody>
      </p:sp>
      <p:sp>
        <p:nvSpPr>
          <p:cNvPr id="36" name="文本框 35"/>
          <p:cNvSpPr txBox="1"/>
          <p:nvPr/>
        </p:nvSpPr>
        <p:spPr>
          <a:xfrm>
            <a:off x="7229473" y="3455052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邮局中的排序</a:t>
            </a:r>
            <a:r>
              <a:rPr lang="zh-CN" altLang="en-US" sz="2000" dirty="0" smtClean="0"/>
              <a:t>工人</a:t>
            </a:r>
            <a:endParaRPr kumimoji="1" lang="zh-CN" altLang="en-US" sz="2000" dirty="0"/>
          </a:p>
        </p:txBody>
      </p:sp>
      <p:sp>
        <p:nvSpPr>
          <p:cNvPr id="37" name="文本框 36"/>
          <p:cNvSpPr txBox="1"/>
          <p:nvPr/>
        </p:nvSpPr>
        <p:spPr>
          <a:xfrm>
            <a:off x="7229473" y="4100840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邮局</a:t>
            </a:r>
            <a:r>
              <a:rPr lang="zh-CN" altLang="en-US" sz="2000" dirty="0"/>
              <a:t>中的装拆箱工人</a:t>
            </a:r>
            <a:endParaRPr kumimoji="1" lang="zh-CN" altLang="en-US" sz="2000" dirty="0"/>
          </a:p>
        </p:txBody>
      </p:sp>
      <p:sp>
        <p:nvSpPr>
          <p:cNvPr id="38" name="文本框 37"/>
          <p:cNvSpPr txBox="1"/>
          <p:nvPr/>
        </p:nvSpPr>
        <p:spPr>
          <a:xfrm>
            <a:off x="7229473" y="4746628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邮局中的搬运工人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4139698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64" y="910357"/>
            <a:ext cx="2058670" cy="459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7229474" y="1038944"/>
            <a:ext cx="742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/>
              <a:t>老板</a:t>
            </a:r>
            <a:endParaRPr kumimoji="1" lang="zh-CN" altLang="en-US" sz="2000"/>
          </a:p>
        </p:txBody>
      </p:sp>
      <p:sp>
        <p:nvSpPr>
          <p:cNvPr id="33" name="文本框 32"/>
          <p:cNvSpPr txBox="1"/>
          <p:nvPr/>
        </p:nvSpPr>
        <p:spPr>
          <a:xfrm>
            <a:off x="7229473" y="1634257"/>
            <a:ext cx="324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/>
              <a:t>帮老板写信的秘书</a:t>
            </a:r>
            <a:endParaRPr kumimoji="1" lang="zh-CN" altLang="en-US" sz="2000"/>
          </a:p>
        </p:txBody>
      </p:sp>
      <p:sp>
        <p:nvSpPr>
          <p:cNvPr id="34" name="文本框 33"/>
          <p:cNvSpPr txBox="1"/>
          <p:nvPr/>
        </p:nvSpPr>
        <p:spPr>
          <a:xfrm>
            <a:off x="7229473" y="2229570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寄信、写</a:t>
            </a:r>
            <a:r>
              <a:rPr kumimoji="1" lang="zh-CN" altLang="en-US" sz="2000" smtClean="0"/>
              <a:t>信封、拆信封的秘书</a:t>
            </a:r>
            <a:endParaRPr kumimoji="1" lang="zh-CN" altLang="en-US" sz="2000"/>
          </a:p>
        </p:txBody>
      </p:sp>
      <p:sp>
        <p:nvSpPr>
          <p:cNvPr id="35" name="文本框 34"/>
          <p:cNvSpPr txBox="1"/>
          <p:nvPr/>
        </p:nvSpPr>
        <p:spPr>
          <a:xfrm>
            <a:off x="7229473" y="2809264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公司中送信去邮局的工作人员</a:t>
            </a:r>
            <a:endParaRPr kumimoji="1" lang="zh-CN" altLang="en-US" sz="2000" dirty="0"/>
          </a:p>
        </p:txBody>
      </p:sp>
      <p:sp>
        <p:nvSpPr>
          <p:cNvPr id="36" name="文本框 35"/>
          <p:cNvSpPr txBox="1"/>
          <p:nvPr/>
        </p:nvSpPr>
        <p:spPr>
          <a:xfrm>
            <a:off x="7229473" y="3455052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邮局中的排序</a:t>
            </a:r>
            <a:r>
              <a:rPr lang="zh-CN" altLang="en-US" sz="2000" dirty="0" smtClean="0"/>
              <a:t>工人</a:t>
            </a:r>
            <a:endParaRPr kumimoji="1" lang="zh-CN" altLang="en-US" sz="2000" dirty="0"/>
          </a:p>
        </p:txBody>
      </p:sp>
      <p:sp>
        <p:nvSpPr>
          <p:cNvPr id="37" name="文本框 36"/>
          <p:cNvSpPr txBox="1"/>
          <p:nvPr/>
        </p:nvSpPr>
        <p:spPr>
          <a:xfrm>
            <a:off x="7229473" y="4100840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邮局</a:t>
            </a:r>
            <a:r>
              <a:rPr lang="zh-CN" altLang="en-US" sz="2000" dirty="0"/>
              <a:t>中的装拆箱工人</a:t>
            </a:r>
            <a:endParaRPr kumimoji="1" lang="zh-CN" altLang="en-US" sz="2000" dirty="0"/>
          </a:p>
        </p:txBody>
      </p:sp>
      <p:sp>
        <p:nvSpPr>
          <p:cNvPr id="38" name="文本框 37"/>
          <p:cNvSpPr txBox="1"/>
          <p:nvPr/>
        </p:nvSpPr>
        <p:spPr>
          <a:xfrm>
            <a:off x="7229473" y="4746628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邮局中的搬运工人</a:t>
            </a:r>
            <a:endParaRPr kumimoji="1" lang="zh-CN" altLang="en-US" sz="2000" dirty="0"/>
          </a:p>
        </p:txBody>
      </p:sp>
      <p:sp>
        <p:nvSpPr>
          <p:cNvPr id="10" name="右箭头 9"/>
          <p:cNvSpPr/>
          <p:nvPr/>
        </p:nvSpPr>
        <p:spPr>
          <a:xfrm rot="16200000">
            <a:off x="1534954" y="3034908"/>
            <a:ext cx="4469447" cy="477520"/>
          </a:xfrm>
          <a:prstGeom prst="rightArrow">
            <a:avLst>
              <a:gd name="adj1" fmla="val 3856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530917" y="5942015"/>
            <a:ext cx="5541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每层功能特定，且下一层为上一层提供服务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589229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64" y="910357"/>
            <a:ext cx="2058670" cy="459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7229474" y="1038944"/>
            <a:ext cx="742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/>
              <a:t>老板</a:t>
            </a:r>
            <a:endParaRPr kumimoji="1" lang="zh-CN" altLang="en-US" sz="2000"/>
          </a:p>
        </p:txBody>
      </p:sp>
      <p:sp>
        <p:nvSpPr>
          <p:cNvPr id="33" name="文本框 32"/>
          <p:cNvSpPr txBox="1"/>
          <p:nvPr/>
        </p:nvSpPr>
        <p:spPr>
          <a:xfrm>
            <a:off x="7229473" y="1634257"/>
            <a:ext cx="324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/>
              <a:t>帮老板写信的秘书</a:t>
            </a:r>
            <a:endParaRPr kumimoji="1" lang="zh-CN" altLang="en-US" sz="2000"/>
          </a:p>
        </p:txBody>
      </p:sp>
      <p:sp>
        <p:nvSpPr>
          <p:cNvPr id="34" name="文本框 33"/>
          <p:cNvSpPr txBox="1"/>
          <p:nvPr/>
        </p:nvSpPr>
        <p:spPr>
          <a:xfrm>
            <a:off x="7229473" y="2229570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寄信、写</a:t>
            </a:r>
            <a:r>
              <a:rPr kumimoji="1" lang="zh-CN" altLang="en-US" sz="2000" smtClean="0"/>
              <a:t>信封、拆信封的秘书</a:t>
            </a:r>
            <a:endParaRPr kumimoji="1" lang="zh-CN" altLang="en-US" sz="2000"/>
          </a:p>
        </p:txBody>
      </p:sp>
      <p:sp>
        <p:nvSpPr>
          <p:cNvPr id="35" name="文本框 34"/>
          <p:cNvSpPr txBox="1"/>
          <p:nvPr/>
        </p:nvSpPr>
        <p:spPr>
          <a:xfrm>
            <a:off x="7229473" y="2809264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公司中送信去邮局的工作人员</a:t>
            </a:r>
            <a:endParaRPr kumimoji="1" lang="zh-CN" altLang="en-US" sz="2000" dirty="0"/>
          </a:p>
        </p:txBody>
      </p:sp>
      <p:sp>
        <p:nvSpPr>
          <p:cNvPr id="36" name="文本框 35"/>
          <p:cNvSpPr txBox="1"/>
          <p:nvPr/>
        </p:nvSpPr>
        <p:spPr>
          <a:xfrm>
            <a:off x="7229473" y="3455052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邮局中的排序</a:t>
            </a:r>
            <a:r>
              <a:rPr lang="zh-CN" altLang="en-US" sz="2000" dirty="0" smtClean="0"/>
              <a:t>工人</a:t>
            </a:r>
            <a:endParaRPr kumimoji="1" lang="zh-CN" altLang="en-US" sz="2000" dirty="0"/>
          </a:p>
        </p:txBody>
      </p:sp>
      <p:sp>
        <p:nvSpPr>
          <p:cNvPr id="37" name="文本框 36"/>
          <p:cNvSpPr txBox="1"/>
          <p:nvPr/>
        </p:nvSpPr>
        <p:spPr>
          <a:xfrm>
            <a:off x="7229473" y="4100840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邮局</a:t>
            </a:r>
            <a:r>
              <a:rPr lang="zh-CN" altLang="en-US" sz="2000" dirty="0"/>
              <a:t>中的装拆箱工人</a:t>
            </a:r>
            <a:endParaRPr kumimoji="1" lang="zh-CN" altLang="en-US" sz="2000" dirty="0"/>
          </a:p>
        </p:txBody>
      </p:sp>
      <p:sp>
        <p:nvSpPr>
          <p:cNvPr id="38" name="文本框 37"/>
          <p:cNvSpPr txBox="1"/>
          <p:nvPr/>
        </p:nvSpPr>
        <p:spPr>
          <a:xfrm>
            <a:off x="7229473" y="4746628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邮局中的搬运工人</a:t>
            </a:r>
            <a:endParaRPr kumimoji="1" lang="zh-CN" altLang="en-US" sz="2000" dirty="0"/>
          </a:p>
        </p:txBody>
      </p:sp>
      <p:sp>
        <p:nvSpPr>
          <p:cNvPr id="10" name="右箭头 9"/>
          <p:cNvSpPr/>
          <p:nvPr/>
        </p:nvSpPr>
        <p:spPr>
          <a:xfrm rot="16200000">
            <a:off x="1534954" y="3034908"/>
            <a:ext cx="4469447" cy="477520"/>
          </a:xfrm>
          <a:prstGeom prst="rightArrow">
            <a:avLst>
              <a:gd name="adj1" fmla="val 3856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530917" y="5942015"/>
            <a:ext cx="55416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每层功能特定，且下一层为上一层提供服务</a:t>
            </a:r>
            <a:endParaRPr kumimoji="1"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405090" y="2848413"/>
            <a:ext cx="18910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数据由上到下层层封装。</a:t>
            </a:r>
            <a:endParaRPr kumimoji="1" lang="zh-CN" altLang="en-US" sz="2000" dirty="0"/>
          </a:p>
        </p:txBody>
      </p:sp>
      <p:sp>
        <p:nvSpPr>
          <p:cNvPr id="13" name="右箭头 12"/>
          <p:cNvSpPr/>
          <p:nvPr/>
        </p:nvSpPr>
        <p:spPr>
          <a:xfrm rot="5400000">
            <a:off x="309007" y="3067908"/>
            <a:ext cx="4469447" cy="477520"/>
          </a:xfrm>
          <a:prstGeom prst="rightArrow">
            <a:avLst>
              <a:gd name="adj1" fmla="val 3856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0024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894624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91330" y="5756910"/>
            <a:ext cx="4119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：物</a:t>
            </a:r>
            <a:r>
              <a:rPr lang="zh-CN" altLang="en-US" sz="2400" dirty="0">
                <a:solidFill>
                  <a:schemeClr val="bg1"/>
                </a:solidFill>
              </a:rPr>
              <a:t>（物）</a:t>
            </a:r>
            <a:r>
              <a:rPr lang="zh-CN" altLang="en-US" sz="2400" dirty="0"/>
              <a:t>：物理层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84980" y="5137150"/>
            <a:ext cx="4302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：链</a:t>
            </a:r>
            <a:r>
              <a:rPr lang="zh-CN" altLang="en-US" sz="2400" dirty="0">
                <a:solidFill>
                  <a:schemeClr val="bg1"/>
                </a:solidFill>
              </a:rPr>
              <a:t>（联）</a:t>
            </a:r>
            <a:r>
              <a:rPr lang="zh-CN" altLang="en-US" sz="2400" dirty="0"/>
              <a:t>：数据链路层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79900" y="4499610"/>
            <a:ext cx="3300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：网</a:t>
            </a:r>
            <a:r>
              <a:rPr lang="zh-CN" altLang="en-US" sz="2400" dirty="0">
                <a:solidFill>
                  <a:schemeClr val="bg1"/>
                </a:solidFill>
              </a:rPr>
              <a:t>（网）</a:t>
            </a:r>
            <a:r>
              <a:rPr lang="zh-CN" altLang="en-US" sz="2400" dirty="0"/>
              <a:t>：网络层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86885" y="3866515"/>
            <a:ext cx="3949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</a:t>
            </a:r>
            <a:r>
              <a:rPr lang="zh-CN" altLang="en-US" sz="2400" dirty="0" smtClean="0"/>
              <a:t>：输</a:t>
            </a:r>
            <a:r>
              <a:rPr lang="zh-CN" altLang="en-US" sz="2400" dirty="0">
                <a:solidFill>
                  <a:schemeClr val="bg1"/>
                </a:solidFill>
              </a:rPr>
              <a:t>（叔）</a:t>
            </a:r>
            <a:r>
              <a:rPr lang="zh-CN" altLang="en-US" sz="2400" dirty="0"/>
              <a:t>：传输层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267200" y="3220085"/>
            <a:ext cx="33134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5</a:t>
            </a:r>
            <a:r>
              <a:rPr lang="zh-CN" altLang="en-US" sz="2400" dirty="0" smtClean="0"/>
              <a:t>：会</a:t>
            </a:r>
            <a:r>
              <a:rPr lang="zh-CN" altLang="en-US" sz="2400" dirty="0">
                <a:solidFill>
                  <a:schemeClr val="bg1"/>
                </a:solidFill>
              </a:rPr>
              <a:t>（会）</a:t>
            </a:r>
            <a:r>
              <a:rPr lang="zh-CN" altLang="en-US" sz="2400" dirty="0"/>
              <a:t>：会话层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87520" y="2560320"/>
            <a:ext cx="429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6</a:t>
            </a:r>
            <a:r>
              <a:rPr lang="zh-CN" altLang="en-US" sz="2400" dirty="0" smtClean="0"/>
              <a:t>：示</a:t>
            </a:r>
            <a:r>
              <a:rPr lang="zh-CN" altLang="en-US" sz="2400" dirty="0">
                <a:solidFill>
                  <a:schemeClr val="bg1"/>
                </a:solidFill>
              </a:rPr>
              <a:t>（使）</a:t>
            </a:r>
            <a:r>
              <a:rPr lang="zh-CN" altLang="en-US" sz="2400" dirty="0"/>
              <a:t>：表示层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294505" y="1847215"/>
            <a:ext cx="3406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7</a:t>
            </a:r>
            <a:r>
              <a:rPr lang="zh-CN" altLang="en-US" sz="2400" dirty="0" smtClean="0"/>
              <a:t>：用</a:t>
            </a:r>
            <a:r>
              <a:rPr lang="zh-CN" altLang="en-US" sz="2400" dirty="0">
                <a:solidFill>
                  <a:schemeClr val="bg1"/>
                </a:solidFill>
              </a:rPr>
              <a:t>（用）</a:t>
            </a:r>
            <a:r>
              <a:rPr lang="zh-CN" altLang="en-US" sz="2400" dirty="0"/>
              <a:t>：应用层</a:t>
            </a:r>
            <a:endParaRPr lang="en-US" altLang="zh-CN" sz="2400" dirty="0"/>
          </a:p>
        </p:txBody>
      </p:sp>
      <p:sp>
        <p:nvSpPr>
          <p:cNvPr id="23" name="右箭头 22"/>
          <p:cNvSpPr/>
          <p:nvPr/>
        </p:nvSpPr>
        <p:spPr>
          <a:xfrm rot="16200000">
            <a:off x="1720850" y="3888105"/>
            <a:ext cx="2526030" cy="477520"/>
          </a:xfrm>
          <a:prstGeom prst="rightArrow">
            <a:avLst>
              <a:gd name="adj1" fmla="val 3856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5" name="左大括号 4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36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rgbClr val="F3F2F2"/>
            </a:gs>
            <a:gs pos="0">
              <a:schemeClr val="bg1"/>
            </a:gs>
            <a:gs pos="72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数据交换的概念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电路交换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5820" y="1264920"/>
            <a:ext cx="307086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1.3.1 </a:t>
            </a:r>
            <a:r>
              <a:rPr lang="zh-CN" altLang="en-US" sz="2130"/>
              <a:t>数据交换的概念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395" y="2475865"/>
            <a:ext cx="2892425" cy="22739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345" y="2280920"/>
            <a:ext cx="3302000" cy="26949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2631440"/>
            <a:ext cx="2755900" cy="21183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5750" y="4975860"/>
            <a:ext cx="672973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交换设备</a:t>
            </a:r>
            <a:r>
              <a:rPr lang="zh-CN" altLang="en-US"/>
              <a:t>具有多通信端口，可以同时连接多个通信结点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45110" y="5810885"/>
            <a:ext cx="7844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数据</a:t>
            </a:r>
            <a:r>
              <a:rPr lang="zh-CN" altLang="en-US" dirty="0" smtClean="0">
                <a:solidFill>
                  <a:srgbClr val="FF0000"/>
                </a:solidFill>
              </a:rPr>
              <a:t>交换</a:t>
            </a:r>
            <a:r>
              <a:rPr lang="zh-CN" altLang="en-US" dirty="0" smtClean="0"/>
              <a:t>是</a:t>
            </a:r>
            <a:r>
              <a:rPr lang="zh-CN" altLang="en-US" dirty="0"/>
              <a:t>实现在大规模网络核心上进行数据传输的</a:t>
            </a:r>
            <a:r>
              <a:rPr lang="zh-CN" altLang="en-US" dirty="0">
                <a:solidFill>
                  <a:srgbClr val="FF0000"/>
                </a:solidFill>
              </a:rPr>
              <a:t>技术基础</a:t>
            </a:r>
            <a:r>
              <a:rPr lang="zh-CN" altLang="en-US" dirty="0"/>
              <a:t>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-10795"/>
            <a:ext cx="2354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1.3.1 </a:t>
            </a:r>
            <a:r>
              <a:rPr lang="zh-CN" altLang="en-US">
                <a:sym typeface="+mn-ea"/>
              </a:rPr>
              <a:t>数据交换的概念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894624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91330" y="5756910"/>
            <a:ext cx="4119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：物</a:t>
            </a:r>
            <a:r>
              <a:rPr lang="zh-CN" altLang="en-US" sz="2400" dirty="0"/>
              <a:t>（物）：物理层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84980" y="5137150"/>
            <a:ext cx="4302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：链</a:t>
            </a:r>
            <a:r>
              <a:rPr lang="zh-CN" altLang="en-US" sz="2400" dirty="0"/>
              <a:t>（联）：数据链路层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79900" y="4499610"/>
            <a:ext cx="3300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：网</a:t>
            </a:r>
            <a:r>
              <a:rPr lang="zh-CN" altLang="en-US" sz="2400" dirty="0"/>
              <a:t>（网）：网络层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86885" y="3866515"/>
            <a:ext cx="3949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</a:t>
            </a:r>
            <a:r>
              <a:rPr lang="zh-CN" altLang="en-US" sz="2400" dirty="0" smtClean="0"/>
              <a:t>：输</a:t>
            </a:r>
            <a:r>
              <a:rPr lang="zh-CN" altLang="en-US" sz="2400" dirty="0"/>
              <a:t>（叔）：传输层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267200" y="3220085"/>
            <a:ext cx="33134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5</a:t>
            </a:r>
            <a:r>
              <a:rPr lang="zh-CN" altLang="en-US" sz="2400" dirty="0" smtClean="0"/>
              <a:t>：会</a:t>
            </a:r>
            <a:r>
              <a:rPr lang="zh-CN" altLang="en-US" sz="2400" dirty="0"/>
              <a:t>（会）：会话层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87520" y="2560320"/>
            <a:ext cx="429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6</a:t>
            </a:r>
            <a:r>
              <a:rPr lang="zh-CN" altLang="en-US" sz="2400" dirty="0" smtClean="0"/>
              <a:t>：示</a:t>
            </a:r>
            <a:r>
              <a:rPr lang="zh-CN" altLang="en-US" sz="2400" dirty="0"/>
              <a:t>（使）：表示层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294505" y="1847215"/>
            <a:ext cx="3406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7</a:t>
            </a:r>
            <a:r>
              <a:rPr lang="zh-CN" altLang="en-US" sz="2400" dirty="0" smtClean="0"/>
              <a:t>：用</a:t>
            </a:r>
            <a:r>
              <a:rPr lang="zh-CN" altLang="en-US" sz="2400" dirty="0"/>
              <a:t>（用）：应用层</a:t>
            </a:r>
            <a:endParaRPr lang="en-US" altLang="zh-CN" sz="2400" dirty="0"/>
          </a:p>
        </p:txBody>
      </p:sp>
      <p:sp>
        <p:nvSpPr>
          <p:cNvPr id="23" name="右箭头 22"/>
          <p:cNvSpPr/>
          <p:nvPr/>
        </p:nvSpPr>
        <p:spPr>
          <a:xfrm rot="16200000">
            <a:off x="1720850" y="3888105"/>
            <a:ext cx="2526030" cy="477520"/>
          </a:xfrm>
          <a:prstGeom prst="rightArrow">
            <a:avLst>
              <a:gd name="adj1" fmla="val 3856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5" name="左大括号 4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26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894624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91330" y="5756910"/>
            <a:ext cx="4119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物（物）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84980" y="5137150"/>
            <a:ext cx="1464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链（联）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79900" y="4499610"/>
            <a:ext cx="1185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网（网）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86885" y="3866515"/>
            <a:ext cx="1342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输（叔）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267200" y="3220085"/>
            <a:ext cx="1621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会（会）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87520" y="2560320"/>
            <a:ext cx="1461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示（使）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294505" y="1900555"/>
            <a:ext cx="1454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用（用）</a:t>
            </a:r>
            <a:endParaRPr lang="en-US" altLang="zh-CN" sz="2400"/>
          </a:p>
        </p:txBody>
      </p:sp>
      <p:sp>
        <p:nvSpPr>
          <p:cNvPr id="23" name="右箭头 22"/>
          <p:cNvSpPr/>
          <p:nvPr/>
        </p:nvSpPr>
        <p:spPr>
          <a:xfrm rot="16200000">
            <a:off x="1720850" y="3888105"/>
            <a:ext cx="2526030" cy="477520"/>
          </a:xfrm>
          <a:prstGeom prst="rightArrow">
            <a:avLst>
              <a:gd name="adj1" fmla="val 3856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5" name="左大括号 4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53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894624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91330" y="5756910"/>
            <a:ext cx="4119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物（物）：物理层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84980" y="5137150"/>
            <a:ext cx="1464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链（联）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79900" y="4499610"/>
            <a:ext cx="11855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网（网）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86885" y="3866515"/>
            <a:ext cx="1342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输（叔）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267200" y="3220085"/>
            <a:ext cx="16211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会（会）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87520" y="2560320"/>
            <a:ext cx="1461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示（使）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294505" y="1900555"/>
            <a:ext cx="1454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用（用）</a:t>
            </a:r>
            <a:endParaRPr lang="en-US" altLang="zh-CN" sz="2400"/>
          </a:p>
        </p:txBody>
      </p:sp>
      <p:sp>
        <p:nvSpPr>
          <p:cNvPr id="23" name="右箭头 22"/>
          <p:cNvSpPr/>
          <p:nvPr/>
        </p:nvSpPr>
        <p:spPr>
          <a:xfrm rot="16200000">
            <a:off x="1720850" y="3888105"/>
            <a:ext cx="2526030" cy="477520"/>
          </a:xfrm>
          <a:prstGeom prst="rightArrow">
            <a:avLst>
              <a:gd name="adj1" fmla="val 3856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5" name="左大括号 4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61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894624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91330" y="5756910"/>
            <a:ext cx="4119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物（物）：物理层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84980" y="5137150"/>
            <a:ext cx="4302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链（联）：数据链路层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79900" y="4499610"/>
            <a:ext cx="3300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网（网）：网络层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86885" y="3866515"/>
            <a:ext cx="3949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输（叔）：传输层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267200" y="3220085"/>
            <a:ext cx="33134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会（会）：会话层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87520" y="2560320"/>
            <a:ext cx="44640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示（使）：表示层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294505" y="1847215"/>
            <a:ext cx="2904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用（用）：应用层</a:t>
            </a:r>
            <a:endParaRPr lang="en-US" altLang="zh-CN" sz="2400"/>
          </a:p>
        </p:txBody>
      </p:sp>
      <p:sp>
        <p:nvSpPr>
          <p:cNvPr id="23" name="右箭头 22"/>
          <p:cNvSpPr/>
          <p:nvPr/>
        </p:nvSpPr>
        <p:spPr>
          <a:xfrm rot="16200000">
            <a:off x="1720850" y="3888105"/>
            <a:ext cx="2526030" cy="477520"/>
          </a:xfrm>
          <a:prstGeom prst="rightArrow">
            <a:avLst>
              <a:gd name="adj1" fmla="val 3856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405" y="1653540"/>
            <a:ext cx="1285875" cy="330644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5" name="左大括号 4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38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894624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91330" y="5756910"/>
            <a:ext cx="4119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物（物）：物理层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84980" y="5137150"/>
            <a:ext cx="4302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链（联）：数据链路层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79900" y="4499610"/>
            <a:ext cx="3300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网（网）：网络层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86885" y="3866515"/>
            <a:ext cx="3949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输（叔）：传输层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267200" y="3220085"/>
            <a:ext cx="33134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会（会）：会话层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87520" y="2560320"/>
            <a:ext cx="1461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示（使）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294505" y="1847215"/>
            <a:ext cx="1454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用（用）</a:t>
            </a:r>
            <a:endParaRPr lang="en-US" altLang="zh-CN" sz="2400"/>
          </a:p>
        </p:txBody>
      </p:sp>
      <p:sp>
        <p:nvSpPr>
          <p:cNvPr id="23" name="右箭头 22"/>
          <p:cNvSpPr/>
          <p:nvPr/>
        </p:nvSpPr>
        <p:spPr>
          <a:xfrm rot="16200000">
            <a:off x="1720850" y="3888105"/>
            <a:ext cx="2526030" cy="477520"/>
          </a:xfrm>
          <a:prstGeom prst="rightArrow">
            <a:avLst>
              <a:gd name="adj1" fmla="val 3856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585" y="2916555"/>
            <a:ext cx="1329690" cy="136271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5" name="左大括号 4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36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894624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91330" y="5756910"/>
            <a:ext cx="4119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物（物）：物理层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84980" y="5137150"/>
            <a:ext cx="4302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链（联）：数据链路层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79900" y="4499610"/>
            <a:ext cx="3300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网（网）：网络层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86885" y="3866515"/>
            <a:ext cx="3949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输（叔）：传输层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267200" y="3220085"/>
            <a:ext cx="33134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会（会）：会话层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87520" y="2560320"/>
            <a:ext cx="14617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示（使）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294505" y="1847215"/>
            <a:ext cx="1454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用（用）</a:t>
            </a:r>
            <a:endParaRPr lang="en-US" altLang="zh-CN" sz="2400"/>
          </a:p>
        </p:txBody>
      </p:sp>
      <p:sp>
        <p:nvSpPr>
          <p:cNvPr id="23" name="右箭头 22"/>
          <p:cNvSpPr/>
          <p:nvPr/>
        </p:nvSpPr>
        <p:spPr>
          <a:xfrm rot="16200000">
            <a:off x="1720850" y="3888105"/>
            <a:ext cx="2526030" cy="477520"/>
          </a:xfrm>
          <a:prstGeom prst="rightArrow">
            <a:avLst>
              <a:gd name="adj1" fmla="val 3856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435" y="2991485"/>
            <a:ext cx="1285875" cy="84772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5" name="左大括号 4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01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894624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91330" y="5756910"/>
            <a:ext cx="4119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物（物）：物理层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84980" y="5137150"/>
            <a:ext cx="4302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链（联）：数据链路层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79900" y="4499610"/>
            <a:ext cx="3300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网（网）：网络层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86885" y="3866515"/>
            <a:ext cx="3949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输（叔）：传输层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267200" y="3220085"/>
            <a:ext cx="33134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会（会）：会话层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87520" y="2560320"/>
            <a:ext cx="429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示（使）：表示层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294505" y="1847215"/>
            <a:ext cx="3406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用（用）：应用层</a:t>
            </a:r>
            <a:endParaRPr lang="en-US" altLang="zh-CN" sz="2400"/>
          </a:p>
        </p:txBody>
      </p:sp>
      <p:sp>
        <p:nvSpPr>
          <p:cNvPr id="23" name="右箭头 22"/>
          <p:cNvSpPr/>
          <p:nvPr/>
        </p:nvSpPr>
        <p:spPr>
          <a:xfrm rot="16200000">
            <a:off x="1720850" y="3888105"/>
            <a:ext cx="2526030" cy="477520"/>
          </a:xfrm>
          <a:prstGeom prst="rightArrow">
            <a:avLst>
              <a:gd name="adj1" fmla="val 3856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480" y="1847215"/>
            <a:ext cx="1285875" cy="117284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5" name="左大括号 4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965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894624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91330" y="5756910"/>
            <a:ext cx="4119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物（物）：物理层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84980" y="5137150"/>
            <a:ext cx="4302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链（联）：数据链路层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79900" y="4499610"/>
            <a:ext cx="3300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网（网）：网络层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86885" y="3866515"/>
            <a:ext cx="3949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输（叔）：传输层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267200" y="3220085"/>
            <a:ext cx="33134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会（会）：会话层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87520" y="2560320"/>
            <a:ext cx="429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示（使）：表示层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294505" y="1847215"/>
            <a:ext cx="3406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用（用）：应用层</a:t>
            </a:r>
            <a:endParaRPr lang="en-US" altLang="zh-CN" sz="2400"/>
          </a:p>
        </p:txBody>
      </p:sp>
      <p:sp>
        <p:nvSpPr>
          <p:cNvPr id="23" name="右箭头 22"/>
          <p:cNvSpPr/>
          <p:nvPr/>
        </p:nvSpPr>
        <p:spPr>
          <a:xfrm rot="16200000">
            <a:off x="1720850" y="3888105"/>
            <a:ext cx="2526030" cy="477520"/>
          </a:xfrm>
          <a:prstGeom prst="rightArrow">
            <a:avLst>
              <a:gd name="adj1" fmla="val 3856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405" y="1653540"/>
            <a:ext cx="1285875" cy="847725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5" name="左大括号 4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43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35180" y="894624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91330" y="5756910"/>
            <a:ext cx="41198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：物</a:t>
            </a:r>
            <a:r>
              <a:rPr lang="zh-CN" altLang="en-US" sz="2400" dirty="0"/>
              <a:t>（物）：物理层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284980" y="5137150"/>
            <a:ext cx="4302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：链</a:t>
            </a:r>
            <a:r>
              <a:rPr lang="zh-CN" altLang="en-US" sz="2400" dirty="0"/>
              <a:t>（联）：数据链路层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279900" y="4499610"/>
            <a:ext cx="33007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：网</a:t>
            </a:r>
            <a:r>
              <a:rPr lang="zh-CN" altLang="en-US" sz="2400" dirty="0"/>
              <a:t>（网）：网络层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286885" y="3866515"/>
            <a:ext cx="39490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4</a:t>
            </a:r>
            <a:r>
              <a:rPr lang="zh-CN" altLang="en-US" sz="2400" dirty="0" smtClean="0"/>
              <a:t>：输</a:t>
            </a:r>
            <a:r>
              <a:rPr lang="zh-CN" altLang="en-US" sz="2400" dirty="0"/>
              <a:t>（叔）：传输层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267200" y="3220085"/>
            <a:ext cx="33134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5</a:t>
            </a:r>
            <a:r>
              <a:rPr lang="zh-CN" altLang="en-US" sz="2400" dirty="0" smtClean="0"/>
              <a:t>：会</a:t>
            </a:r>
            <a:r>
              <a:rPr lang="zh-CN" altLang="en-US" sz="2400" dirty="0"/>
              <a:t>（会）：会话层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287520" y="2560320"/>
            <a:ext cx="4299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6</a:t>
            </a:r>
            <a:r>
              <a:rPr lang="zh-CN" altLang="en-US" sz="2400" dirty="0" smtClean="0"/>
              <a:t>：示</a:t>
            </a:r>
            <a:r>
              <a:rPr lang="zh-CN" altLang="en-US" sz="2400" dirty="0"/>
              <a:t>（使）：表示层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294505" y="1847215"/>
            <a:ext cx="3406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7</a:t>
            </a:r>
            <a:r>
              <a:rPr lang="zh-CN" altLang="en-US" sz="2400" dirty="0" smtClean="0"/>
              <a:t>：用</a:t>
            </a:r>
            <a:r>
              <a:rPr lang="zh-CN" altLang="en-US" sz="2400" dirty="0"/>
              <a:t>（用）：应用层</a:t>
            </a:r>
            <a:endParaRPr lang="en-US" altLang="zh-CN" sz="2400" dirty="0"/>
          </a:p>
        </p:txBody>
      </p:sp>
      <p:sp>
        <p:nvSpPr>
          <p:cNvPr id="23" name="右箭头 22"/>
          <p:cNvSpPr/>
          <p:nvPr/>
        </p:nvSpPr>
        <p:spPr>
          <a:xfrm rot="16200000">
            <a:off x="1720850" y="3888105"/>
            <a:ext cx="2526030" cy="477520"/>
          </a:xfrm>
          <a:prstGeom prst="rightArrow">
            <a:avLst>
              <a:gd name="adj1" fmla="val 38563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5" name="左大括号 4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5" name="矩形 24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99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48515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490" name="图片 49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630" y="1881505"/>
            <a:ext cx="5540375" cy="34848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5" name="左大括号 4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</p:spTree>
    <p:extLst>
      <p:ext uri="{BB962C8B-B14F-4D97-AF65-F5344CB8AC3E}">
        <p14:creationId xmlns:p14="http://schemas.microsoft.com/office/powerpoint/2010/main" val="19834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rgbClr val="F3F2F2"/>
            </a:gs>
            <a:gs pos="0">
              <a:schemeClr val="bg1"/>
            </a:gs>
            <a:gs pos="72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数据交换的概念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电路交换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5820" y="1264920"/>
            <a:ext cx="307086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1.3.1 </a:t>
            </a:r>
            <a:r>
              <a:rPr lang="zh-CN" altLang="en-US" sz="2130"/>
              <a:t>数据交换的概念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395" y="2475865"/>
            <a:ext cx="2892425" cy="22739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6345" y="2280920"/>
            <a:ext cx="3302000" cy="26949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2631440"/>
            <a:ext cx="2755900" cy="21183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5750" y="4975860"/>
            <a:ext cx="672973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交换设备</a:t>
            </a:r>
            <a:r>
              <a:rPr lang="zh-CN" altLang="en-US"/>
              <a:t>具有多通信端口，可以同时连接多个通信结点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45110" y="5810885"/>
            <a:ext cx="7844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数据</a:t>
            </a:r>
            <a:r>
              <a:rPr lang="zh-CN" altLang="en-US" dirty="0" smtClean="0">
                <a:solidFill>
                  <a:srgbClr val="FF0000"/>
                </a:solidFill>
              </a:rPr>
              <a:t>交换</a:t>
            </a:r>
            <a:r>
              <a:rPr lang="zh-CN" altLang="en-US" dirty="0" smtClean="0"/>
              <a:t>是</a:t>
            </a:r>
            <a:r>
              <a:rPr lang="zh-CN" altLang="en-US" dirty="0"/>
              <a:t>实现在大规模网络核心上进行数据传输的</a:t>
            </a:r>
            <a:r>
              <a:rPr lang="zh-CN" altLang="en-US" dirty="0">
                <a:solidFill>
                  <a:srgbClr val="FF0000"/>
                </a:solidFill>
              </a:rPr>
              <a:t>技术基础</a:t>
            </a:r>
            <a:r>
              <a:rPr lang="zh-CN" altLang="en-US" dirty="0"/>
              <a:t>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74320" y="6349365"/>
            <a:ext cx="7481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常见的数据交换技术包括：</a:t>
            </a:r>
            <a:r>
              <a:rPr lang="zh-CN" altLang="en-US">
                <a:solidFill>
                  <a:srgbClr val="FF0000"/>
                </a:solidFill>
              </a:rPr>
              <a:t>电路交换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报文交换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分组交换</a:t>
            </a:r>
            <a:r>
              <a:rPr lang="zh-CN" altLang="en-US"/>
              <a:t>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-10795"/>
            <a:ext cx="2354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1.3.1 </a:t>
            </a:r>
            <a:r>
              <a:rPr lang="zh-CN" altLang="en-US">
                <a:sym typeface="+mn-ea"/>
              </a:rPr>
              <a:t>数据交换的概念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48515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490" name="图片 49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630" y="1881505"/>
            <a:ext cx="5540375" cy="34848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5" name="左大括号 4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04825" y="5404972"/>
            <a:ext cx="5724644" cy="13388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对等层并没有直接接触，</a:t>
            </a:r>
            <a:r>
              <a:rPr lang="zh-CN" altLang="en-US" dirty="0">
                <a:sym typeface="+mn-ea"/>
              </a:rPr>
              <a:t>因而</a:t>
            </a:r>
            <a:r>
              <a:rPr lang="zh-CN" altLang="en-US" dirty="0" smtClean="0">
                <a:sym typeface="+mn-ea"/>
              </a:rPr>
              <a:t>称为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虚拟通信；</a:t>
            </a:r>
            <a:endParaRPr lang="en-US" altLang="zh-CN" dirty="0" smtClean="0">
              <a:solidFill>
                <a:srgbClr val="FF0000"/>
              </a:solidFill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快件是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自上而下</a:t>
            </a:r>
            <a:r>
              <a:rPr lang="zh-CN" altLang="en-US" dirty="0" smtClean="0">
                <a:sym typeface="+mn-ea"/>
              </a:rPr>
              <a:t>传递的；</a:t>
            </a:r>
            <a:endParaRPr lang="en-US" altLang="zh-CN" dirty="0" smtClean="0"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火车等运输工具是在实打实的运输快递，称为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实通信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8995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48515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490" name="图片 49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68630" y="1881505"/>
            <a:ext cx="5540375" cy="34848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04825" y="5404972"/>
            <a:ext cx="5724644" cy="13388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对等层并没有直接接触，</a:t>
            </a:r>
            <a:r>
              <a:rPr lang="zh-CN" altLang="en-US" dirty="0">
                <a:sym typeface="+mn-ea"/>
              </a:rPr>
              <a:t>因而</a:t>
            </a:r>
            <a:r>
              <a:rPr lang="zh-CN" altLang="en-US" dirty="0" smtClean="0">
                <a:sym typeface="+mn-ea"/>
              </a:rPr>
              <a:t>称为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虚拟通信；</a:t>
            </a:r>
            <a:endParaRPr lang="en-US" altLang="zh-CN" dirty="0" smtClean="0">
              <a:solidFill>
                <a:srgbClr val="FF0000"/>
              </a:solidFill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快件是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自上而下</a:t>
            </a:r>
            <a:r>
              <a:rPr lang="zh-CN" altLang="en-US" dirty="0" smtClean="0">
                <a:sym typeface="+mn-ea"/>
              </a:rPr>
              <a:t>传递的；</a:t>
            </a:r>
            <a:endParaRPr lang="en-US" altLang="zh-CN" dirty="0" smtClean="0"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火车等运输工具是在实打实的运输快递，称为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实通信</a:t>
            </a:r>
            <a:r>
              <a:rPr lang="zh-CN" altLang="en-US" dirty="0" smtClean="0">
                <a:sym typeface="+mn-ea"/>
              </a:rPr>
              <a:t>。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3741" y="867297"/>
            <a:ext cx="5579745" cy="3213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917" y="204379"/>
            <a:ext cx="5319395" cy="6858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33741" y="4437390"/>
            <a:ext cx="557974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对等</a:t>
            </a:r>
            <a:r>
              <a:rPr lang="zh-CN" altLang="en-US" dirty="0">
                <a:sym typeface="+mn-ea"/>
              </a:rPr>
              <a:t>层通信并不是直接进行，因而称为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虚拟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通信；</a:t>
            </a:r>
            <a:endParaRPr lang="en-US" altLang="zh-CN" dirty="0" smtClean="0">
              <a:solidFill>
                <a:srgbClr val="FF0000"/>
              </a:solidFill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/>
              <a:t>数据在垂直的层次中</a:t>
            </a:r>
            <a:r>
              <a:rPr lang="zh-CN" altLang="en-US" dirty="0">
                <a:solidFill>
                  <a:srgbClr val="FF0000"/>
                </a:solidFill>
              </a:rPr>
              <a:t>自上而下</a:t>
            </a:r>
            <a:r>
              <a:rPr lang="zh-CN" altLang="en-US" dirty="0"/>
              <a:t>地逐层传递直至</a:t>
            </a:r>
            <a:r>
              <a:rPr lang="zh-CN" altLang="en-US" dirty="0" smtClean="0"/>
              <a:t>物理层；</a:t>
            </a:r>
            <a:endParaRPr lang="en-US" altLang="zh-CN" dirty="0" smtClean="0"/>
          </a:p>
          <a:p>
            <a:pPr fontAlgn="auto">
              <a:lnSpc>
                <a:spcPct val="150000"/>
              </a:lnSpc>
            </a:pPr>
            <a:r>
              <a:rPr lang="zh-CN" altLang="en-US" dirty="0" smtClean="0"/>
              <a:t>物理层</a:t>
            </a:r>
            <a:r>
              <a:rPr lang="zh-CN" altLang="en-US" dirty="0"/>
              <a:t>的两个端点进行</a:t>
            </a:r>
            <a:r>
              <a:rPr lang="zh-CN" altLang="en-US" dirty="0">
                <a:solidFill>
                  <a:srgbClr val="FF0000"/>
                </a:solidFill>
              </a:rPr>
              <a:t>物理通信</a:t>
            </a:r>
            <a:r>
              <a:rPr lang="zh-CN" altLang="en-US" dirty="0" smtClean="0"/>
              <a:t>，称为</a:t>
            </a:r>
            <a:r>
              <a:rPr lang="zh-CN" altLang="en-US" dirty="0">
                <a:solidFill>
                  <a:srgbClr val="FF0000"/>
                </a:solidFill>
              </a:rPr>
              <a:t>实</a:t>
            </a:r>
            <a:r>
              <a:rPr lang="zh-CN" altLang="en-US" dirty="0" smtClean="0">
                <a:solidFill>
                  <a:srgbClr val="FF0000"/>
                </a:solidFill>
              </a:rPr>
              <a:t>通信。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79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48515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741" y="867297"/>
            <a:ext cx="5579745" cy="3213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917" y="204379"/>
            <a:ext cx="5319395" cy="6858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33741" y="4437390"/>
            <a:ext cx="557974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对等</a:t>
            </a:r>
            <a:r>
              <a:rPr lang="zh-CN" altLang="en-US" dirty="0">
                <a:sym typeface="+mn-ea"/>
              </a:rPr>
              <a:t>层通信并不是直接进行，因而</a:t>
            </a:r>
            <a:r>
              <a:rPr lang="zh-CN" altLang="en-US" dirty="0" smtClean="0">
                <a:sym typeface="+mn-ea"/>
              </a:rPr>
              <a:t>称为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（）；</a:t>
            </a:r>
            <a:endParaRPr lang="en-US" altLang="zh-CN" dirty="0" smtClean="0">
              <a:solidFill>
                <a:srgbClr val="FF0000"/>
              </a:solidFill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/>
              <a:t>数据在垂直的层次</a:t>
            </a:r>
            <a:r>
              <a:rPr lang="zh-CN" altLang="en-US" dirty="0" smtClean="0"/>
              <a:t>中</a:t>
            </a:r>
            <a:r>
              <a:rPr lang="zh-CN" altLang="en-US" dirty="0" smtClean="0">
                <a:solidFill>
                  <a:srgbClr val="FF0000"/>
                </a:solidFill>
              </a:rPr>
              <a:t>（）</a:t>
            </a:r>
            <a:r>
              <a:rPr lang="zh-CN" altLang="en-US" dirty="0" smtClean="0"/>
              <a:t>地</a:t>
            </a:r>
            <a:r>
              <a:rPr lang="zh-CN" altLang="en-US" dirty="0"/>
              <a:t>逐层传递直至</a:t>
            </a:r>
            <a:r>
              <a:rPr lang="zh-CN" altLang="en-US" dirty="0" smtClean="0"/>
              <a:t>物理层；</a:t>
            </a:r>
            <a:endParaRPr lang="en-US" altLang="zh-CN" dirty="0" smtClean="0"/>
          </a:p>
          <a:p>
            <a:pPr fontAlgn="auto">
              <a:lnSpc>
                <a:spcPct val="150000"/>
              </a:lnSpc>
            </a:pPr>
            <a:r>
              <a:rPr lang="zh-CN" altLang="en-US" dirty="0" smtClean="0"/>
              <a:t>物理层</a:t>
            </a:r>
            <a:r>
              <a:rPr lang="zh-CN" altLang="en-US" dirty="0"/>
              <a:t>的两个端点进行</a:t>
            </a:r>
            <a:r>
              <a:rPr lang="zh-CN" altLang="en-US" dirty="0">
                <a:solidFill>
                  <a:srgbClr val="FF0000"/>
                </a:solidFill>
              </a:rPr>
              <a:t>物理通信</a:t>
            </a:r>
            <a:r>
              <a:rPr lang="zh-CN" altLang="en-US" dirty="0" smtClean="0"/>
              <a:t>，称为</a:t>
            </a:r>
            <a:r>
              <a:rPr lang="zh-CN" altLang="en-US" dirty="0" smtClean="0">
                <a:solidFill>
                  <a:srgbClr val="FF0000"/>
                </a:solidFill>
              </a:rPr>
              <a:t>（）。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59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48515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741" y="867297"/>
            <a:ext cx="5579745" cy="3213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917" y="204379"/>
            <a:ext cx="5319395" cy="6858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33741" y="4437390"/>
            <a:ext cx="5579745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 smtClean="0">
                <a:sym typeface="+mn-ea"/>
              </a:rPr>
              <a:t>对等</a:t>
            </a:r>
            <a:r>
              <a:rPr lang="zh-CN" altLang="en-US" dirty="0">
                <a:sym typeface="+mn-ea"/>
              </a:rPr>
              <a:t>层通信并不是直接进行，因而称为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虚拟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通信；</a:t>
            </a:r>
            <a:endParaRPr lang="en-US" altLang="zh-CN" dirty="0" smtClean="0">
              <a:solidFill>
                <a:srgbClr val="FF0000"/>
              </a:solidFill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/>
              <a:t>数据在垂直的层次中</a:t>
            </a:r>
            <a:r>
              <a:rPr lang="zh-CN" altLang="en-US" dirty="0">
                <a:solidFill>
                  <a:srgbClr val="FF0000"/>
                </a:solidFill>
              </a:rPr>
              <a:t>自上而下</a:t>
            </a:r>
            <a:r>
              <a:rPr lang="zh-CN" altLang="en-US" dirty="0"/>
              <a:t>地逐层传递直至</a:t>
            </a:r>
            <a:r>
              <a:rPr lang="zh-CN" altLang="en-US" dirty="0" smtClean="0"/>
              <a:t>物理层；</a:t>
            </a:r>
            <a:endParaRPr lang="en-US" altLang="zh-CN" dirty="0" smtClean="0"/>
          </a:p>
          <a:p>
            <a:pPr fontAlgn="auto">
              <a:lnSpc>
                <a:spcPct val="150000"/>
              </a:lnSpc>
            </a:pPr>
            <a:r>
              <a:rPr lang="zh-CN" altLang="en-US" dirty="0" smtClean="0"/>
              <a:t>物理层</a:t>
            </a:r>
            <a:r>
              <a:rPr lang="zh-CN" altLang="en-US" dirty="0"/>
              <a:t>的两个端点进行</a:t>
            </a:r>
            <a:r>
              <a:rPr lang="zh-CN" altLang="en-US" dirty="0">
                <a:solidFill>
                  <a:srgbClr val="FF0000"/>
                </a:solidFill>
              </a:rPr>
              <a:t>物理通信</a:t>
            </a:r>
            <a:r>
              <a:rPr lang="zh-CN" altLang="en-US" dirty="0" smtClean="0"/>
              <a:t>，称为</a:t>
            </a:r>
            <a:r>
              <a:rPr lang="zh-CN" altLang="en-US" dirty="0">
                <a:solidFill>
                  <a:srgbClr val="FF0000"/>
                </a:solidFill>
              </a:rPr>
              <a:t>实</a:t>
            </a:r>
            <a:r>
              <a:rPr lang="zh-CN" altLang="en-US" dirty="0" smtClean="0">
                <a:solidFill>
                  <a:srgbClr val="FF0000"/>
                </a:solidFill>
              </a:rPr>
              <a:t>通信。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40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7" name="文本框 2"/>
          <p:cNvSpPr txBox="1"/>
          <p:nvPr>
            <p:custDataLst>
              <p:tags r:id="rId1"/>
            </p:custDataLst>
          </p:nvPr>
        </p:nvSpPr>
        <p:spPr>
          <a:xfrm>
            <a:off x="748515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741" y="867297"/>
            <a:ext cx="5579745" cy="32131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3917" y="204379"/>
            <a:ext cx="5319395" cy="6858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4067" y="3550772"/>
            <a:ext cx="751406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dirty="0" smtClean="0">
                <a:sym typeface="+mn-ea"/>
              </a:rPr>
              <a:t>1</a:t>
            </a:r>
            <a:r>
              <a:rPr lang="zh-CN" altLang="en-US" dirty="0" smtClean="0">
                <a:sym typeface="+mn-ea"/>
              </a:rPr>
              <a:t>、对等</a:t>
            </a:r>
            <a:r>
              <a:rPr lang="zh-CN" altLang="en-US" dirty="0">
                <a:sym typeface="+mn-ea"/>
              </a:rPr>
              <a:t>层通信并不是直接进行，因而称为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虚拟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通信；</a:t>
            </a:r>
            <a:endParaRPr lang="en-US" altLang="zh-CN" dirty="0" smtClean="0">
              <a:solidFill>
                <a:srgbClr val="FF0000"/>
              </a:solidFill>
              <a:sym typeface="+mn-ea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dirty="0" smtClean="0"/>
              <a:t>2</a:t>
            </a:r>
            <a:r>
              <a:rPr lang="zh-CN" altLang="en-US" dirty="0" smtClean="0"/>
              <a:t>、数据</a:t>
            </a:r>
            <a:r>
              <a:rPr lang="zh-CN" altLang="en-US" dirty="0"/>
              <a:t>在垂直的层次中</a:t>
            </a:r>
            <a:r>
              <a:rPr lang="zh-CN" altLang="en-US" dirty="0">
                <a:solidFill>
                  <a:srgbClr val="FF0000"/>
                </a:solidFill>
              </a:rPr>
              <a:t>自上而下</a:t>
            </a:r>
            <a:r>
              <a:rPr lang="zh-CN" altLang="en-US" dirty="0"/>
              <a:t>地逐层传递直至</a:t>
            </a:r>
            <a:r>
              <a:rPr lang="zh-CN" altLang="en-US" dirty="0" smtClean="0"/>
              <a:t>物理层；</a:t>
            </a:r>
            <a:endParaRPr lang="en-US" altLang="zh-CN" dirty="0" smtClean="0"/>
          </a:p>
          <a:p>
            <a:pPr fontAlgn="auto">
              <a:lnSpc>
                <a:spcPct val="150000"/>
              </a:lnSpc>
            </a:pPr>
            <a:r>
              <a:rPr lang="en-US" altLang="zh-CN" dirty="0" smtClean="0"/>
              <a:t>3</a:t>
            </a:r>
            <a:r>
              <a:rPr lang="zh-CN" altLang="en-US" dirty="0" smtClean="0"/>
              <a:t>、物理层</a:t>
            </a:r>
            <a:r>
              <a:rPr lang="zh-CN" altLang="en-US" dirty="0"/>
              <a:t>的两个端点进行</a:t>
            </a:r>
            <a:r>
              <a:rPr lang="zh-CN" altLang="en-US" dirty="0">
                <a:solidFill>
                  <a:srgbClr val="FF0000"/>
                </a:solidFill>
              </a:rPr>
              <a:t>物理通信</a:t>
            </a:r>
            <a:r>
              <a:rPr lang="zh-CN" altLang="en-US" dirty="0" smtClean="0"/>
              <a:t>，称为</a:t>
            </a:r>
            <a:r>
              <a:rPr lang="zh-CN" altLang="en-US" dirty="0">
                <a:solidFill>
                  <a:srgbClr val="FF0000"/>
                </a:solidFill>
              </a:rPr>
              <a:t>实</a:t>
            </a:r>
            <a:r>
              <a:rPr lang="zh-CN" altLang="en-US" dirty="0" smtClean="0">
                <a:solidFill>
                  <a:srgbClr val="FF0000"/>
                </a:solidFill>
              </a:rPr>
              <a:t>通信。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zh-CN" altLang="en-US" dirty="0"/>
              <a:t>中间系统通常只实现</a:t>
            </a:r>
            <a:r>
              <a:rPr lang="zh-CN" altLang="en-US" dirty="0">
                <a:solidFill>
                  <a:srgbClr val="FF0000"/>
                </a:solidFill>
              </a:rPr>
              <a:t>物理层</a:t>
            </a:r>
            <a:r>
              <a:rPr lang="zh-CN" altLang="en-US" dirty="0">
                <a:solidFill>
                  <a:srgbClr val="202020"/>
                </a:solidFill>
              </a:rPr>
              <a:t>、</a:t>
            </a:r>
            <a:r>
              <a:rPr lang="zh-CN" altLang="en-US" dirty="0">
                <a:solidFill>
                  <a:srgbClr val="FF0000"/>
                </a:solidFill>
              </a:rPr>
              <a:t>数据链路层</a:t>
            </a:r>
            <a:r>
              <a:rPr lang="zh-CN" altLang="en-US" dirty="0">
                <a:solidFill>
                  <a:srgbClr val="202020"/>
                </a:solidFill>
              </a:rPr>
              <a:t>和</a:t>
            </a:r>
            <a:r>
              <a:rPr lang="zh-CN" altLang="en-US" dirty="0">
                <a:solidFill>
                  <a:srgbClr val="FF0000"/>
                </a:solidFill>
              </a:rPr>
              <a:t>网络层</a:t>
            </a:r>
            <a:r>
              <a:rPr lang="zh-CN" altLang="en-US" dirty="0" smtClean="0">
                <a:solidFill>
                  <a:srgbClr val="202020"/>
                </a:solidFill>
              </a:rPr>
              <a:t>功能。</a:t>
            </a:r>
            <a:endParaRPr lang="en-US" altLang="zh-CN" dirty="0" smtClean="0">
              <a:solidFill>
                <a:srgbClr val="20202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/>
              <a:t>      物理层</a:t>
            </a:r>
            <a:r>
              <a:rPr lang="zh-CN" altLang="en-US" dirty="0"/>
              <a:t>、数据链路层、网络层为</a:t>
            </a:r>
            <a:r>
              <a:rPr lang="zh-CN" altLang="en-US" dirty="0">
                <a:solidFill>
                  <a:srgbClr val="FF0000"/>
                </a:solidFill>
              </a:rPr>
              <a:t>结点</a:t>
            </a:r>
            <a:r>
              <a:rPr lang="zh-CN" altLang="en-US" dirty="0">
                <a:solidFill>
                  <a:srgbClr val="202020"/>
                </a:solidFill>
              </a:rPr>
              <a:t>到</a:t>
            </a:r>
            <a:r>
              <a:rPr lang="zh-CN" altLang="en-US" dirty="0">
                <a:solidFill>
                  <a:srgbClr val="FF0000"/>
                </a:solidFill>
              </a:rPr>
              <a:t>结点</a:t>
            </a:r>
            <a:r>
              <a:rPr lang="zh-CN" altLang="en-US" dirty="0" smtClean="0">
                <a:solidFill>
                  <a:srgbClr val="FF0000"/>
                </a:solidFill>
              </a:rPr>
              <a:t>层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      传输</a:t>
            </a:r>
            <a:r>
              <a:rPr lang="zh-CN" altLang="en-US" dirty="0"/>
              <a:t>层、会话层、表示层、应用层为</a:t>
            </a:r>
            <a:r>
              <a:rPr lang="zh-CN" altLang="en-US" dirty="0">
                <a:solidFill>
                  <a:srgbClr val="FF0000"/>
                </a:solidFill>
              </a:rPr>
              <a:t>端</a:t>
            </a:r>
            <a:r>
              <a:rPr lang="zh-CN" altLang="en-US" dirty="0"/>
              <a:t>到</a:t>
            </a:r>
            <a:r>
              <a:rPr lang="zh-CN" altLang="en-US" dirty="0">
                <a:solidFill>
                  <a:srgbClr val="FF0000"/>
                </a:solidFill>
              </a:rPr>
              <a:t>端层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410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615" y="6431915"/>
            <a:ext cx="1609090" cy="381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860" y="1782445"/>
            <a:ext cx="1454150" cy="7391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720" y="1767840"/>
            <a:ext cx="1454150" cy="7391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4148455"/>
            <a:ext cx="1085850" cy="3409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4601845"/>
            <a:ext cx="1073785" cy="4000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5115560"/>
            <a:ext cx="628650" cy="4000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5692140"/>
            <a:ext cx="628650" cy="2673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790" y="5589905"/>
            <a:ext cx="3985260" cy="45402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68020" y="2261235"/>
            <a:ext cx="8013700" cy="107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130" dirty="0"/>
              <a:t>物理层功能</a:t>
            </a:r>
            <a:r>
              <a:rPr lang="zh-CN" altLang="en-US" sz="2130" dirty="0" smtClean="0"/>
              <a:t>：</a:t>
            </a:r>
            <a:endParaRPr lang="en-US" altLang="zh-CN" sz="2130" dirty="0" smtClean="0"/>
          </a:p>
          <a:p>
            <a:pPr fontAlgn="auto">
              <a:lnSpc>
                <a:spcPct val="150000"/>
              </a:lnSpc>
            </a:pPr>
            <a:r>
              <a:rPr lang="en-US" altLang="zh-CN" sz="2130" dirty="0" smtClean="0"/>
              <a:t>1</a:t>
            </a:r>
            <a:r>
              <a:rPr lang="zh-CN" altLang="en-US" sz="2130" dirty="0"/>
              <a:t>、在传输介质上实现</a:t>
            </a:r>
            <a:r>
              <a:rPr lang="zh-CN" altLang="en-US" sz="2130" dirty="0">
                <a:solidFill>
                  <a:srgbClr val="FF0000"/>
                </a:solidFill>
              </a:rPr>
              <a:t>无结构比特流传输</a:t>
            </a:r>
            <a:r>
              <a:rPr lang="zh-CN" altLang="en-US" sz="2130" dirty="0" smtClean="0"/>
              <a:t>。</a:t>
            </a:r>
            <a:endParaRPr lang="en-US" altLang="zh-CN" sz="2130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055" y="2275205"/>
            <a:ext cx="1790700" cy="425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7" name="组合 6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8" name="左大括号 7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</p:spTree>
    <p:extLst>
      <p:ext uri="{BB962C8B-B14F-4D97-AF65-F5344CB8AC3E}">
        <p14:creationId xmlns:p14="http://schemas.microsoft.com/office/powerpoint/2010/main" val="42744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615" y="6431915"/>
            <a:ext cx="1609090" cy="381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860" y="1782445"/>
            <a:ext cx="1454150" cy="7391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720" y="1767840"/>
            <a:ext cx="1454150" cy="7391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4148455"/>
            <a:ext cx="1085850" cy="3409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4601845"/>
            <a:ext cx="1073785" cy="4000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5115560"/>
            <a:ext cx="628650" cy="4000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5692140"/>
            <a:ext cx="628650" cy="2673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790" y="5589905"/>
            <a:ext cx="3985260" cy="45402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68020" y="2261235"/>
            <a:ext cx="8317230" cy="30423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130" dirty="0"/>
              <a:t>数据链路层功</a:t>
            </a:r>
            <a:r>
              <a:rPr lang="zh-CN" altLang="en-US" sz="2130" dirty="0" smtClean="0"/>
              <a:t>：</a:t>
            </a:r>
            <a:endParaRPr lang="en-US" altLang="zh-CN" sz="2130" dirty="0" smtClean="0"/>
          </a:p>
          <a:p>
            <a:pPr fontAlgn="auto">
              <a:lnSpc>
                <a:spcPct val="150000"/>
              </a:lnSpc>
            </a:pPr>
            <a:r>
              <a:rPr lang="zh-CN" altLang="en-US" sz="2130" dirty="0"/>
              <a:t> </a:t>
            </a:r>
            <a:r>
              <a:rPr lang="zh-CN" altLang="en-US" sz="2130" dirty="0" smtClean="0"/>
              <a:t>             </a:t>
            </a:r>
            <a:r>
              <a:rPr lang="en-US" altLang="zh-CN" sz="2130" dirty="0" smtClean="0"/>
              <a:t>1</a:t>
            </a:r>
            <a:r>
              <a:rPr lang="zh-CN" altLang="en-US" sz="2130" dirty="0"/>
              <a:t>、差错控制 </a:t>
            </a:r>
            <a:endParaRPr lang="en-US" altLang="zh-CN" sz="2130" dirty="0" smtClean="0"/>
          </a:p>
          <a:p>
            <a:pPr fontAlgn="auto">
              <a:lnSpc>
                <a:spcPct val="150000"/>
              </a:lnSpc>
            </a:pPr>
            <a:r>
              <a:rPr lang="zh-CN" altLang="en-US" sz="2130" dirty="0"/>
              <a:t> </a:t>
            </a:r>
            <a:r>
              <a:rPr lang="zh-CN" altLang="en-US" sz="2130" dirty="0" smtClean="0"/>
              <a:t>             </a:t>
            </a:r>
            <a:r>
              <a:rPr lang="en-US" altLang="zh-CN" sz="2130" dirty="0" smtClean="0"/>
              <a:t>2</a:t>
            </a:r>
            <a:r>
              <a:rPr lang="zh-CN" altLang="en-US" sz="2130" dirty="0"/>
              <a:t>、流量控制</a:t>
            </a:r>
            <a:r>
              <a:rPr lang="zh-CN" altLang="en-US" sz="2130" dirty="0" smtClean="0"/>
              <a:t>。</a:t>
            </a:r>
            <a:endParaRPr lang="en-US" altLang="zh-CN" sz="2130" dirty="0" smtClean="0"/>
          </a:p>
          <a:p>
            <a:pPr fontAlgn="auto">
              <a:lnSpc>
                <a:spcPct val="150000"/>
              </a:lnSpc>
            </a:pPr>
            <a:r>
              <a:rPr lang="zh-CN" altLang="en-US" sz="2130" dirty="0"/>
              <a:t> </a:t>
            </a:r>
            <a:r>
              <a:rPr lang="zh-CN" altLang="en-US" sz="2130" dirty="0" smtClean="0"/>
              <a:t>             </a:t>
            </a:r>
            <a:r>
              <a:rPr lang="en-US" altLang="zh-CN" sz="2130" dirty="0" smtClean="0"/>
              <a:t>3</a:t>
            </a:r>
            <a:r>
              <a:rPr lang="zh-CN" altLang="en-US" sz="2130" dirty="0"/>
              <a:t>、链路管理 </a:t>
            </a:r>
            <a:endParaRPr lang="en-US" altLang="zh-CN" sz="2130" dirty="0" smtClean="0"/>
          </a:p>
          <a:p>
            <a:pPr fontAlgn="auto">
              <a:lnSpc>
                <a:spcPct val="150000"/>
              </a:lnSpc>
            </a:pPr>
            <a:r>
              <a:rPr lang="zh-CN" altLang="en-US" sz="2130" dirty="0"/>
              <a:t> </a:t>
            </a:r>
            <a:r>
              <a:rPr lang="zh-CN" altLang="en-US" sz="2130" dirty="0" smtClean="0"/>
              <a:t>             </a:t>
            </a:r>
            <a:r>
              <a:rPr lang="en-US" altLang="zh-CN" sz="2130" dirty="0" smtClean="0"/>
              <a:t>4</a:t>
            </a:r>
            <a:r>
              <a:rPr lang="zh-CN" altLang="en-US" sz="2130" dirty="0"/>
              <a:t>、寻址</a:t>
            </a:r>
          </a:p>
          <a:p>
            <a:pPr fontAlgn="auto">
              <a:lnSpc>
                <a:spcPct val="150000"/>
              </a:lnSpc>
            </a:pPr>
            <a:r>
              <a:rPr lang="zh-CN" altLang="en-US" sz="2130" dirty="0"/>
              <a:t>                               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055" y="2275205"/>
            <a:ext cx="1790700" cy="425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" name="组合 3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33" name="左大括号 32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062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615" y="6431915"/>
            <a:ext cx="1609090" cy="381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860" y="1782445"/>
            <a:ext cx="1454150" cy="7391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4148455"/>
            <a:ext cx="1085850" cy="3409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4601845"/>
            <a:ext cx="1073785" cy="4000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5115560"/>
            <a:ext cx="628650" cy="4000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5692140"/>
            <a:ext cx="628650" cy="2673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790" y="5589905"/>
            <a:ext cx="3985260" cy="45402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68020" y="2261235"/>
            <a:ext cx="8317230" cy="582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130"/>
              <a:t>网络层功能：转发和路由                                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055" y="2275205"/>
            <a:ext cx="1790700" cy="425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" name="组合 3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33" name="左大括号 32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732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615" y="6431915"/>
            <a:ext cx="1609090" cy="381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860" y="1782445"/>
            <a:ext cx="1454150" cy="7391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4148455"/>
            <a:ext cx="1085850" cy="3409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4601845"/>
            <a:ext cx="1073785" cy="4000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5115560"/>
            <a:ext cx="628650" cy="4000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5692140"/>
            <a:ext cx="628650" cy="2673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790" y="5589905"/>
            <a:ext cx="3985260" cy="45402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68020" y="2261235"/>
            <a:ext cx="8317230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130" dirty="0"/>
              <a:t>传输层</a:t>
            </a:r>
            <a:r>
              <a:rPr lang="zh-CN" altLang="en-US" sz="2130" dirty="0" smtClean="0"/>
              <a:t>：第一</a:t>
            </a:r>
            <a:r>
              <a:rPr lang="zh-CN" altLang="en-US" sz="2130" dirty="0"/>
              <a:t>个端到端的层次，也是</a:t>
            </a:r>
            <a:r>
              <a:rPr lang="zh-CN" altLang="en-US" sz="2130" dirty="0" smtClean="0"/>
              <a:t>进程 </a:t>
            </a:r>
            <a:r>
              <a:rPr lang="en-US" altLang="zh-CN" sz="2130" dirty="0" smtClean="0"/>
              <a:t>—</a:t>
            </a:r>
            <a:r>
              <a:rPr lang="zh-CN" altLang="en-US" sz="2130" dirty="0" smtClean="0"/>
              <a:t> 进程</a:t>
            </a:r>
            <a:r>
              <a:rPr lang="zh-CN" altLang="en-US" sz="2130" dirty="0"/>
              <a:t>的层次。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2130" dirty="0" smtClean="0">
                <a:solidFill>
                  <a:srgbClr val="FF0000"/>
                </a:solidFill>
              </a:rPr>
              <a:t>              实现</a:t>
            </a:r>
            <a:r>
              <a:rPr lang="zh-CN" altLang="en-US" sz="2130" dirty="0">
                <a:solidFill>
                  <a:srgbClr val="FF0000"/>
                </a:solidFill>
              </a:rPr>
              <a:t>端到端的可靠数据</a:t>
            </a:r>
            <a:r>
              <a:rPr lang="zh-CN" altLang="en-US" sz="2130" dirty="0" smtClean="0">
                <a:solidFill>
                  <a:srgbClr val="FF0000"/>
                </a:solidFill>
              </a:rPr>
              <a:t>传输</a:t>
            </a:r>
            <a:r>
              <a:rPr lang="zh-CN" altLang="en-US" sz="2130" dirty="0" smtClean="0"/>
              <a:t>；</a:t>
            </a:r>
            <a:endParaRPr lang="en-US" altLang="zh-CN" sz="2130" dirty="0" smtClean="0"/>
          </a:p>
          <a:p>
            <a:pPr fontAlgn="auto">
              <a:lnSpc>
                <a:spcPct val="150000"/>
              </a:lnSpc>
            </a:pPr>
            <a:r>
              <a:rPr lang="zh-CN" altLang="en-US" sz="2130" dirty="0"/>
              <a:t> </a:t>
            </a:r>
            <a:r>
              <a:rPr lang="zh-CN" altLang="en-US" sz="2130" dirty="0" smtClean="0"/>
              <a:t>             复</a:t>
            </a:r>
            <a:r>
              <a:rPr lang="zh-CN" altLang="en-US" sz="2130" dirty="0"/>
              <a:t>用与</a:t>
            </a:r>
            <a:r>
              <a:rPr lang="zh-CN" altLang="en-US" sz="2130" dirty="0" smtClean="0"/>
              <a:t>分解；</a:t>
            </a:r>
            <a:endParaRPr lang="en-US" altLang="zh-CN" sz="2130" dirty="0" smtClean="0"/>
          </a:p>
          <a:p>
            <a:pPr fontAlgn="auto">
              <a:lnSpc>
                <a:spcPct val="150000"/>
              </a:lnSpc>
            </a:pPr>
            <a:r>
              <a:rPr lang="zh-CN" altLang="en-US" sz="2130" dirty="0"/>
              <a:t> </a:t>
            </a:r>
            <a:r>
              <a:rPr lang="zh-CN" altLang="en-US" sz="2130" dirty="0" smtClean="0"/>
              <a:t>             连接控制；</a:t>
            </a:r>
            <a:endParaRPr lang="en-US" altLang="zh-CN" sz="2130" dirty="0" smtClean="0"/>
          </a:p>
          <a:p>
            <a:pPr fontAlgn="auto">
              <a:lnSpc>
                <a:spcPct val="150000"/>
              </a:lnSpc>
            </a:pPr>
            <a:r>
              <a:rPr lang="zh-CN" altLang="en-US" sz="2130" dirty="0"/>
              <a:t> </a:t>
            </a:r>
            <a:r>
              <a:rPr lang="zh-CN" altLang="en-US" sz="2130" dirty="0" smtClean="0"/>
              <a:t>             流量</a:t>
            </a:r>
            <a:r>
              <a:rPr lang="zh-CN" altLang="en-US" sz="2130" dirty="0"/>
              <a:t>控制和拥塞</a:t>
            </a:r>
            <a:r>
              <a:rPr lang="zh-CN" altLang="en-US" sz="2130" dirty="0" smtClean="0"/>
              <a:t>控制                             </a:t>
            </a:r>
            <a:endParaRPr lang="zh-CN" altLang="en-US" sz="213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055" y="2275205"/>
            <a:ext cx="1790700" cy="425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" name="组合 3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33" name="左大括号 32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12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615" y="6431915"/>
            <a:ext cx="1609090" cy="381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860" y="1782445"/>
            <a:ext cx="1454150" cy="7391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720" y="1767840"/>
            <a:ext cx="1454150" cy="73914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4148455"/>
            <a:ext cx="1085850" cy="34099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4601845"/>
            <a:ext cx="1073785" cy="4000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5115560"/>
            <a:ext cx="628650" cy="4000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5692140"/>
            <a:ext cx="628650" cy="26733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668020" y="2261235"/>
            <a:ext cx="8317230" cy="525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130" dirty="0"/>
              <a:t>会话层：通过两台计算机间建立、</a:t>
            </a:r>
            <a:r>
              <a:rPr lang="zh-CN" altLang="en-US" sz="2130" dirty="0" smtClean="0"/>
              <a:t>管理、终止</a:t>
            </a:r>
            <a:r>
              <a:rPr lang="zh-CN" altLang="en-US" sz="2130" dirty="0"/>
              <a:t>通信来完成会话。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68020" y="3074670"/>
            <a:ext cx="8317230" cy="1017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130" dirty="0"/>
              <a:t>表示层：主要用于处理应用实体间交换数据的语法，解决格式和数据表示的差别。不独立</a:t>
            </a:r>
            <a:r>
              <a:rPr lang="zh-CN" altLang="en-US" sz="2130" dirty="0" smtClean="0"/>
              <a:t>存在。</a:t>
            </a:r>
            <a:endParaRPr lang="zh-CN" altLang="en-US" sz="2130" dirty="0"/>
          </a:p>
        </p:txBody>
      </p:sp>
      <p:sp>
        <p:nvSpPr>
          <p:cNvPr id="9" name="文本框 8"/>
          <p:cNvSpPr txBox="1"/>
          <p:nvPr/>
        </p:nvSpPr>
        <p:spPr>
          <a:xfrm>
            <a:off x="715010" y="4415155"/>
            <a:ext cx="8317230" cy="5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130" dirty="0"/>
              <a:t>应用层：为用户提供了一个使用网络应用</a:t>
            </a:r>
            <a:r>
              <a:rPr lang="zh-CN" altLang="en-US" sz="2130" dirty="0" smtClean="0"/>
              <a:t>的“接口”。</a:t>
            </a:r>
            <a:endParaRPr lang="zh-CN" altLang="en-US" sz="2130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055" y="2275205"/>
            <a:ext cx="1790700" cy="425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2" name="组合 3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33" name="左大括号 32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066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5820" y="1264920"/>
            <a:ext cx="307086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1.3.2 </a:t>
            </a:r>
            <a:r>
              <a:rPr lang="zh-CN" altLang="en-US" sz="2130"/>
              <a:t>电路交换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95680" y="1980565"/>
            <a:ext cx="9091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电路交换是</a:t>
            </a:r>
            <a:r>
              <a:rPr lang="zh-CN" altLang="en-US">
                <a:solidFill>
                  <a:srgbClr val="FF0000"/>
                </a:solidFill>
              </a:rPr>
              <a:t>最早</a:t>
            </a:r>
            <a:r>
              <a:rPr lang="zh-CN" altLang="en-US"/>
              <a:t>出现的一种交换方式。，</a:t>
            </a:r>
            <a:r>
              <a:rPr lang="zh-CN" altLang="en-US">
                <a:solidFill>
                  <a:srgbClr val="FF0000"/>
                </a:solidFill>
              </a:rPr>
              <a:t>电话网络</a:t>
            </a:r>
            <a:r>
              <a:rPr lang="zh-CN" altLang="en-US"/>
              <a:t>是</a:t>
            </a:r>
            <a:r>
              <a:rPr lang="zh-CN" altLang="en-US">
                <a:solidFill>
                  <a:srgbClr val="FF0000"/>
                </a:solidFill>
              </a:rPr>
              <a:t>最早</a:t>
            </a:r>
            <a:r>
              <a:rPr lang="zh-CN" altLang="en-US"/>
              <a:t>、</a:t>
            </a:r>
            <a:r>
              <a:rPr lang="zh-CN" altLang="en-US">
                <a:solidFill>
                  <a:srgbClr val="FF0000"/>
                </a:solidFill>
              </a:rPr>
              <a:t>最大</a:t>
            </a:r>
            <a:r>
              <a:rPr lang="zh-CN" altLang="en-US"/>
              <a:t>的</a:t>
            </a:r>
            <a:r>
              <a:rPr lang="zh-CN" altLang="en-US">
                <a:solidFill>
                  <a:srgbClr val="FF0000"/>
                </a:solidFill>
              </a:rPr>
              <a:t>电路交换网络</a:t>
            </a:r>
            <a:r>
              <a:rPr lang="zh-CN" altLang="en-US"/>
              <a:t>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-10795"/>
            <a:ext cx="1859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1.3.2.0 </a:t>
            </a:r>
            <a:r>
              <a:rPr lang="zh-CN" altLang="en-US">
                <a:sym typeface="+mn-ea"/>
              </a:rPr>
              <a:t>电路交换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1.5.2.2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参考模型的有关术语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615" y="6431915"/>
            <a:ext cx="1609090" cy="381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860" y="1782445"/>
            <a:ext cx="1454150" cy="7391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5692140"/>
            <a:ext cx="628650" cy="2673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790" y="5589905"/>
            <a:ext cx="3985260" cy="454025"/>
          </a:xfrm>
          <a:prstGeom prst="rect">
            <a:avLst/>
          </a:prstGeom>
        </p:spPr>
      </p:pic>
      <p:sp>
        <p:nvSpPr>
          <p:cNvPr id="12" name="TextBox 4"/>
          <p:cNvSpPr txBox="1"/>
          <p:nvPr/>
        </p:nvSpPr>
        <p:spPr>
          <a:xfrm>
            <a:off x="914307" y="2299500"/>
            <a:ext cx="8907610" cy="1073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、数据单元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：在层的实体之间传送的比特组称为数据单元。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对等层之间传输的数据单元：协议数据单元（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PDU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33" name="左大括号 32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055" y="2275205"/>
            <a:ext cx="1790700" cy="425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80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1.5.2.2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参考模型的有关术语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615" y="6431915"/>
            <a:ext cx="1609090" cy="381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860" y="1782445"/>
            <a:ext cx="1454150" cy="7391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5692140"/>
            <a:ext cx="628650" cy="2673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790" y="5589905"/>
            <a:ext cx="3985260" cy="454025"/>
          </a:xfrm>
          <a:prstGeom prst="rect">
            <a:avLst/>
          </a:prstGeom>
        </p:spPr>
      </p:pic>
      <p:sp>
        <p:nvSpPr>
          <p:cNvPr id="2" name="TextBox 4"/>
          <p:cNvSpPr txBox="1"/>
          <p:nvPr/>
        </p:nvSpPr>
        <p:spPr>
          <a:xfrm>
            <a:off x="914400" y="2313305"/>
            <a:ext cx="8185785" cy="2938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、数据单元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：在层的实体之间传送的比特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组。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物理层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：比特流或位流；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数据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链路层：帧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/>
            </a:r>
            <a:b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</a:b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网络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层：分组或包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传输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层：数据段或报文段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应用层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：报文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33" name="左大括号 32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0" y="-11239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1.5.2.1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055" y="2275205"/>
            <a:ext cx="1790700" cy="425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426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1.5.2.2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参考模型的有关术语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615" y="6431915"/>
            <a:ext cx="1609090" cy="381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860" y="1782445"/>
            <a:ext cx="1454150" cy="7391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720" y="1767840"/>
            <a:ext cx="1454150" cy="7391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5692140"/>
            <a:ext cx="628650" cy="267335"/>
          </a:xfrm>
          <a:prstGeom prst="rect">
            <a:avLst/>
          </a:prstGeom>
        </p:spPr>
      </p:pic>
      <p:sp>
        <p:nvSpPr>
          <p:cNvPr id="9" name="TextBox 4"/>
          <p:cNvSpPr txBox="1"/>
          <p:nvPr/>
        </p:nvSpPr>
        <p:spPr>
          <a:xfrm>
            <a:off x="481102" y="2220221"/>
            <a:ext cx="8200618" cy="205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、服务访问点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相邻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层间的服务是通过其接口面上的服务访问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点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(Service 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Access Point ,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SAP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进行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的，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层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SAP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就是（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N+1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）层可以访问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层的地方。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每个</a:t>
            </a:r>
            <a:r>
              <a:rPr lang="en-US" altLang="zh-CN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SAP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都有一个唯一的地址号码。</a:t>
            </a:r>
            <a:endParaRPr lang="en-US" altLang="zh-CN" sz="213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33" name="左大括号 32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0" y="-112395"/>
            <a:ext cx="32689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1.5.2.2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参考模型有关术语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055" y="2275205"/>
            <a:ext cx="1790700" cy="425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186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r>
              <a:rPr lang="en-US" altLang="zh-CN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89017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1.5.2.2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参考模型的有关术语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615" y="6431915"/>
            <a:ext cx="1609090" cy="381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0860" y="1782445"/>
            <a:ext cx="1454150" cy="73914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6780" y="5692140"/>
            <a:ext cx="628650" cy="26733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790" y="5589905"/>
            <a:ext cx="3985260" cy="454025"/>
          </a:xfrm>
          <a:prstGeom prst="rect">
            <a:avLst/>
          </a:prstGeom>
        </p:spPr>
      </p:pic>
      <p:sp>
        <p:nvSpPr>
          <p:cNvPr id="2" name="TextBox 4"/>
          <p:cNvSpPr txBox="1"/>
          <p:nvPr/>
        </p:nvSpPr>
        <p:spPr>
          <a:xfrm>
            <a:off x="1135025" y="2138093"/>
            <a:ext cx="7967630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、服务原语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第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层向（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N+1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）层提供服务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或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第（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N+1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）层请求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N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层提供服务，都是用一组原语描述的。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  原语：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请求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、指示、响应、证实。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7" name="左大括号 6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0" y="-112395"/>
            <a:ext cx="326898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1.5.2.2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OSI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参考模型有关术语</a:t>
            </a:r>
            <a:endParaRPr lang="zh-CN" altLang="en-US"/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6055" y="2275205"/>
            <a:ext cx="1790700" cy="4257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108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64" y="910357"/>
            <a:ext cx="2058670" cy="459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7229474" y="1038944"/>
            <a:ext cx="742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/>
              <a:t>老板</a:t>
            </a:r>
            <a:endParaRPr kumimoji="1" lang="zh-CN" altLang="en-US" sz="2000"/>
          </a:p>
        </p:txBody>
      </p:sp>
      <p:sp>
        <p:nvSpPr>
          <p:cNvPr id="33" name="文本框 32"/>
          <p:cNvSpPr txBox="1"/>
          <p:nvPr/>
        </p:nvSpPr>
        <p:spPr>
          <a:xfrm>
            <a:off x="7229473" y="1634257"/>
            <a:ext cx="3243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smtClean="0"/>
              <a:t>帮老板写信的秘书</a:t>
            </a:r>
            <a:endParaRPr kumimoji="1" lang="zh-CN" altLang="en-US" sz="2000"/>
          </a:p>
        </p:txBody>
      </p:sp>
      <p:sp>
        <p:nvSpPr>
          <p:cNvPr id="34" name="文本框 33"/>
          <p:cNvSpPr txBox="1"/>
          <p:nvPr/>
        </p:nvSpPr>
        <p:spPr>
          <a:xfrm>
            <a:off x="7229473" y="2229570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寄信、写</a:t>
            </a:r>
            <a:r>
              <a:rPr kumimoji="1" lang="zh-CN" altLang="en-US" sz="2000" smtClean="0"/>
              <a:t>信封、拆信封的秘书</a:t>
            </a:r>
            <a:endParaRPr kumimoji="1" lang="zh-CN" altLang="en-US" sz="2000"/>
          </a:p>
        </p:txBody>
      </p:sp>
      <p:sp>
        <p:nvSpPr>
          <p:cNvPr id="35" name="文本框 34"/>
          <p:cNvSpPr txBox="1"/>
          <p:nvPr/>
        </p:nvSpPr>
        <p:spPr>
          <a:xfrm>
            <a:off x="7229473" y="2809264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公司中送信去邮局的工作人员</a:t>
            </a:r>
            <a:endParaRPr kumimoji="1" lang="zh-CN" altLang="en-US" sz="2000" dirty="0"/>
          </a:p>
        </p:txBody>
      </p:sp>
      <p:sp>
        <p:nvSpPr>
          <p:cNvPr id="36" name="文本框 35"/>
          <p:cNvSpPr txBox="1"/>
          <p:nvPr/>
        </p:nvSpPr>
        <p:spPr>
          <a:xfrm>
            <a:off x="7229473" y="3455052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邮局中的排序</a:t>
            </a:r>
            <a:r>
              <a:rPr lang="zh-CN" altLang="en-US" sz="2000" dirty="0" smtClean="0"/>
              <a:t>工人</a:t>
            </a:r>
            <a:endParaRPr kumimoji="1" lang="zh-CN" altLang="en-US" sz="2000" dirty="0"/>
          </a:p>
        </p:txBody>
      </p:sp>
      <p:sp>
        <p:nvSpPr>
          <p:cNvPr id="37" name="文本框 36"/>
          <p:cNvSpPr txBox="1"/>
          <p:nvPr/>
        </p:nvSpPr>
        <p:spPr>
          <a:xfrm>
            <a:off x="7229473" y="4100840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邮局</a:t>
            </a:r>
            <a:r>
              <a:rPr lang="zh-CN" altLang="en-US" sz="2000" dirty="0"/>
              <a:t>中的装拆箱工人</a:t>
            </a:r>
            <a:endParaRPr kumimoji="1" lang="zh-CN" altLang="en-US" sz="2000" dirty="0"/>
          </a:p>
        </p:txBody>
      </p:sp>
      <p:sp>
        <p:nvSpPr>
          <p:cNvPr id="38" name="文本框 37"/>
          <p:cNvSpPr txBox="1"/>
          <p:nvPr/>
        </p:nvSpPr>
        <p:spPr>
          <a:xfrm>
            <a:off x="7229473" y="4746628"/>
            <a:ext cx="3786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邮局中的搬运工人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775225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64" y="910357"/>
            <a:ext cx="2058670" cy="459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75665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864" y="910357"/>
            <a:ext cx="2058670" cy="459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0288" y="389335"/>
            <a:ext cx="7939088" cy="595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6397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计算机网络体系结构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72424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1.5.3 </a:t>
            </a: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TCP/IP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30155" y="2701255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应用层</a:t>
            </a:r>
            <a:r>
              <a:rPr lang="zh-CN" altLang="en-US" sz="2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：报文</a:t>
            </a:r>
          </a:p>
        </p:txBody>
      </p:sp>
      <p:sp>
        <p:nvSpPr>
          <p:cNvPr id="13" name="矩形 12"/>
          <p:cNvSpPr/>
          <p:nvPr/>
        </p:nvSpPr>
        <p:spPr>
          <a:xfrm>
            <a:off x="930154" y="3620969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传输层</a:t>
            </a:r>
            <a:r>
              <a:rPr lang="zh-CN" altLang="en-US" sz="2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：段</a:t>
            </a:r>
          </a:p>
        </p:txBody>
      </p:sp>
      <p:sp>
        <p:nvSpPr>
          <p:cNvPr id="14" name="矩形 13"/>
          <p:cNvSpPr/>
          <p:nvPr/>
        </p:nvSpPr>
        <p:spPr>
          <a:xfrm>
            <a:off x="930151" y="4539440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网络互联层</a:t>
            </a:r>
            <a:r>
              <a:rPr lang="zh-CN" altLang="en-US" sz="2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：数据报</a:t>
            </a:r>
          </a:p>
        </p:txBody>
      </p:sp>
      <p:sp>
        <p:nvSpPr>
          <p:cNvPr id="15" name="矩形 14"/>
          <p:cNvSpPr/>
          <p:nvPr/>
        </p:nvSpPr>
        <p:spPr>
          <a:xfrm>
            <a:off x="930150" y="5499187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网络接口层</a:t>
            </a:r>
            <a:r>
              <a:rPr lang="zh-CN" altLang="en-US" sz="24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：帧</a:t>
            </a: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950" y="2005330"/>
            <a:ext cx="2058670" cy="4598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8" name="直接箭头连接符 17"/>
          <p:cNvCxnSpPr/>
          <p:nvPr/>
        </p:nvCxnSpPr>
        <p:spPr>
          <a:xfrm flipH="1">
            <a:off x="4199890" y="2446020"/>
            <a:ext cx="3834765" cy="586105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12" idx="3"/>
          </p:cNvCxnSpPr>
          <p:nvPr/>
        </p:nvCxnSpPr>
        <p:spPr>
          <a:xfrm flipH="1">
            <a:off x="4199890" y="2907665"/>
            <a:ext cx="3799840" cy="12446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 flipV="1">
            <a:off x="4299585" y="3044190"/>
            <a:ext cx="3792855" cy="57658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H="1" flipV="1">
            <a:off x="4184082" y="4085602"/>
            <a:ext cx="3782267" cy="24377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14" idx="3"/>
          </p:cNvCxnSpPr>
          <p:nvPr/>
        </p:nvCxnSpPr>
        <p:spPr>
          <a:xfrm flipH="1">
            <a:off x="4199954" y="4730469"/>
            <a:ext cx="3782270" cy="140254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15" idx="3"/>
          </p:cNvCxnSpPr>
          <p:nvPr/>
        </p:nvCxnSpPr>
        <p:spPr>
          <a:xfrm flipH="1">
            <a:off x="4199953" y="5499187"/>
            <a:ext cx="3751076" cy="330648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endCxn id="15" idx="3"/>
          </p:cNvCxnSpPr>
          <p:nvPr/>
        </p:nvCxnSpPr>
        <p:spPr>
          <a:xfrm flipH="1" flipV="1">
            <a:off x="4199953" y="5829835"/>
            <a:ext cx="3751076" cy="330648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0" y="-72390"/>
            <a:ext cx="24688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1.5.3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TCP/IP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11" name="左大括号 10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5" name="矩形 24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</p:spTree>
    <p:extLst>
      <p:ext uri="{BB962C8B-B14F-4D97-AF65-F5344CB8AC3E}">
        <p14:creationId xmlns:p14="http://schemas.microsoft.com/office/powerpoint/2010/main" val="142453343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计算机网络体系结构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1.5.3 TCP/IP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参考模型（领会）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30155" y="2461225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应用层：报文</a:t>
            </a:r>
          </a:p>
        </p:txBody>
      </p:sp>
      <p:sp>
        <p:nvSpPr>
          <p:cNvPr id="13" name="矩形 12"/>
          <p:cNvSpPr/>
          <p:nvPr/>
        </p:nvSpPr>
        <p:spPr>
          <a:xfrm>
            <a:off x="930154" y="3380939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传输层：段</a:t>
            </a:r>
          </a:p>
        </p:txBody>
      </p:sp>
      <p:sp>
        <p:nvSpPr>
          <p:cNvPr id="14" name="矩形 13"/>
          <p:cNvSpPr/>
          <p:nvPr/>
        </p:nvSpPr>
        <p:spPr>
          <a:xfrm>
            <a:off x="930151" y="4299410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网络互联层：数据报</a:t>
            </a:r>
          </a:p>
        </p:txBody>
      </p:sp>
      <p:sp>
        <p:nvSpPr>
          <p:cNvPr id="15" name="矩形 14"/>
          <p:cNvSpPr/>
          <p:nvPr/>
        </p:nvSpPr>
        <p:spPr>
          <a:xfrm>
            <a:off x="930150" y="5259157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网络接口层：帧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17" name="左大括号 16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0" y="0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1.5.3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TCP/IP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8125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计算机网络体系结构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1.5.3 TCP/IP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参考模型（领会）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30155" y="2461225"/>
            <a:ext cx="3269803" cy="6612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应用层：报文</a:t>
            </a:r>
          </a:p>
        </p:txBody>
      </p:sp>
      <p:sp>
        <p:nvSpPr>
          <p:cNvPr id="13" name="矩形 12"/>
          <p:cNvSpPr/>
          <p:nvPr/>
        </p:nvSpPr>
        <p:spPr>
          <a:xfrm>
            <a:off x="930154" y="3380939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传输层：段</a:t>
            </a:r>
          </a:p>
        </p:txBody>
      </p:sp>
      <p:sp>
        <p:nvSpPr>
          <p:cNvPr id="14" name="矩形 13"/>
          <p:cNvSpPr/>
          <p:nvPr/>
        </p:nvSpPr>
        <p:spPr>
          <a:xfrm>
            <a:off x="930151" y="4299410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网络互联层：数据报</a:t>
            </a:r>
          </a:p>
        </p:txBody>
      </p:sp>
      <p:sp>
        <p:nvSpPr>
          <p:cNvPr id="15" name="矩形 14"/>
          <p:cNvSpPr/>
          <p:nvPr/>
        </p:nvSpPr>
        <p:spPr>
          <a:xfrm>
            <a:off x="930150" y="5259157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网络接口层：帧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45420" y="2461225"/>
            <a:ext cx="7111222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Internet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上常见的一些网络应用大多在这一层。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www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服务：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HTTP</a:t>
            </a:r>
          </a:p>
          <a:p>
            <a:pPr>
              <a:lnSpc>
                <a:spcPts val="37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文件传输：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FTP</a:t>
            </a:r>
          </a:p>
          <a:p>
            <a:pPr>
              <a:lnSpc>
                <a:spcPts val="37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电子邮件：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SMTP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POP3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17" name="左大括号 16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0" y="0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1.5.3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TCP/IP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615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647700" y="13925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1.3.2 </a:t>
            </a:r>
            <a:r>
              <a:rPr lang="zh-CN" altLang="en-US" sz="2400"/>
              <a:t>电路交换 </a:t>
            </a:r>
          </a:p>
          <a:p>
            <a:pPr>
              <a:lnSpc>
                <a:spcPct val="150000"/>
              </a:lnSpc>
            </a:pP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-10795"/>
            <a:ext cx="166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1.3.2 </a:t>
            </a:r>
            <a:r>
              <a:rPr lang="zh-CN" altLang="en-US">
                <a:sym typeface="+mn-ea"/>
              </a:rPr>
              <a:t>电路交换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5700" y="2393315"/>
            <a:ext cx="3601085" cy="27038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2250" y="4316095"/>
            <a:ext cx="3264535" cy="7810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491990" y="4316095"/>
            <a:ext cx="2826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天气冷了多穿衣服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计算机网络体系结构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1.5.3 </a:t>
            </a: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TCP/IP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30155" y="2461225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应用层：报文</a:t>
            </a:r>
          </a:p>
        </p:txBody>
      </p:sp>
      <p:sp>
        <p:nvSpPr>
          <p:cNvPr id="13" name="矩形 12"/>
          <p:cNvSpPr/>
          <p:nvPr/>
        </p:nvSpPr>
        <p:spPr>
          <a:xfrm>
            <a:off x="930154" y="3380939"/>
            <a:ext cx="3269803" cy="6612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传输层：段</a:t>
            </a:r>
          </a:p>
        </p:txBody>
      </p:sp>
      <p:sp>
        <p:nvSpPr>
          <p:cNvPr id="14" name="矩形 13"/>
          <p:cNvSpPr/>
          <p:nvPr/>
        </p:nvSpPr>
        <p:spPr>
          <a:xfrm>
            <a:off x="930151" y="4299410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网络互联层：数据报</a:t>
            </a:r>
          </a:p>
        </p:txBody>
      </p:sp>
      <p:sp>
        <p:nvSpPr>
          <p:cNvPr id="15" name="矩形 14"/>
          <p:cNvSpPr/>
          <p:nvPr/>
        </p:nvSpPr>
        <p:spPr>
          <a:xfrm>
            <a:off x="930150" y="5259157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网络接口层：帧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30110" y="3390914"/>
            <a:ext cx="7636451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面向连接、提供可靠数据流传输的传输控制协议：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TCP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无连接、不提供可靠数据传输的用户数据协议：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UDP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17" name="左大括号 16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0" y="0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1.5.3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TCP/IP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8099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计算机网络体系结构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1.5.3 </a:t>
            </a: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TCP/IP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30155" y="2461225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应用层：报文</a:t>
            </a:r>
          </a:p>
        </p:txBody>
      </p:sp>
      <p:sp>
        <p:nvSpPr>
          <p:cNvPr id="13" name="矩形 12"/>
          <p:cNvSpPr/>
          <p:nvPr/>
        </p:nvSpPr>
        <p:spPr>
          <a:xfrm>
            <a:off x="930154" y="3380939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传输层：段</a:t>
            </a:r>
          </a:p>
        </p:txBody>
      </p:sp>
      <p:sp>
        <p:nvSpPr>
          <p:cNvPr id="14" name="矩形 13"/>
          <p:cNvSpPr/>
          <p:nvPr/>
        </p:nvSpPr>
        <p:spPr>
          <a:xfrm>
            <a:off x="930151" y="4299410"/>
            <a:ext cx="3269803" cy="6612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网络互联层：数据报</a:t>
            </a:r>
          </a:p>
        </p:txBody>
      </p:sp>
      <p:sp>
        <p:nvSpPr>
          <p:cNvPr id="15" name="矩形 14"/>
          <p:cNvSpPr/>
          <p:nvPr/>
        </p:nvSpPr>
        <p:spPr>
          <a:xfrm>
            <a:off x="930150" y="5259157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网络接口层：帧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30110" y="4306527"/>
            <a:ext cx="7636451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zh-CN" sz="2400" dirty="0">
                <a:latin typeface="微软雅黑" panose="020B0503020204020204" charset="-122"/>
                <a:ea typeface="微软雅黑" panose="020B0503020204020204" charset="-122"/>
              </a:rPr>
              <a:t>TCP/IP</a:t>
            </a:r>
            <a:r>
              <a:rPr lang="zh-CN" altLang="pt-BR" sz="2400" dirty="0">
                <a:latin typeface="微软雅黑" panose="020B0503020204020204" charset="-122"/>
                <a:ea typeface="微软雅黑" panose="020B0503020204020204" charset="-122"/>
              </a:rPr>
              <a:t>参考</a:t>
            </a:r>
            <a:r>
              <a:rPr lang="zh-CN" altLang="pt-BR" sz="2400" dirty="0" smtClean="0"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核心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协议，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ICMP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（互联网控制报文协议）；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17" name="左大括号 16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0" y="0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1.5.3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TCP/IP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60835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计算机网络体系结构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1.5.3 </a:t>
            </a: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TCP/IP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参考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模型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30155" y="2461225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应用层：报文</a:t>
            </a:r>
          </a:p>
        </p:txBody>
      </p:sp>
      <p:sp>
        <p:nvSpPr>
          <p:cNvPr id="13" name="矩形 12"/>
          <p:cNvSpPr/>
          <p:nvPr/>
        </p:nvSpPr>
        <p:spPr>
          <a:xfrm>
            <a:off x="930154" y="3380939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传输层：段</a:t>
            </a:r>
          </a:p>
        </p:txBody>
      </p:sp>
      <p:sp>
        <p:nvSpPr>
          <p:cNvPr id="14" name="矩形 13"/>
          <p:cNvSpPr/>
          <p:nvPr/>
        </p:nvSpPr>
        <p:spPr>
          <a:xfrm>
            <a:off x="930151" y="4299410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网络互联层：数据报</a:t>
            </a:r>
          </a:p>
        </p:txBody>
      </p:sp>
      <p:sp>
        <p:nvSpPr>
          <p:cNvPr id="15" name="矩形 14"/>
          <p:cNvSpPr/>
          <p:nvPr/>
        </p:nvSpPr>
        <p:spPr>
          <a:xfrm>
            <a:off x="930150" y="5259157"/>
            <a:ext cx="3269803" cy="66129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网络接口层：帧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430110" y="5259157"/>
            <a:ext cx="7636451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提供给网络互联层一个访问接口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17" name="左大括号 16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</p:spTree>
    <p:extLst>
      <p:ext uri="{BB962C8B-B14F-4D97-AF65-F5344CB8AC3E}">
        <p14:creationId xmlns:p14="http://schemas.microsoft.com/office/powerpoint/2010/main" val="192690890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</a:p>
        </p:txBody>
      </p:sp>
      <p:sp>
        <p:nvSpPr>
          <p:cNvPr id="4" name="矩形 3"/>
          <p:cNvSpPr/>
          <p:nvPr/>
        </p:nvSpPr>
        <p:spPr>
          <a:xfrm>
            <a:off x="1629102" y="1908842"/>
            <a:ext cx="85711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TCP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是一组协议的代名词，一般来说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提供（）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应用层服务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网络层服务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传输层服务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物理层服务</a:t>
            </a:r>
          </a:p>
        </p:txBody>
      </p:sp>
    </p:spTree>
    <p:extLst>
      <p:ext uri="{BB962C8B-B14F-4D97-AF65-F5344CB8AC3E}">
        <p14:creationId xmlns:p14="http://schemas.microsoft.com/office/powerpoint/2010/main" val="150451915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</a:p>
        </p:txBody>
      </p:sp>
      <p:sp>
        <p:nvSpPr>
          <p:cNvPr id="4" name="矩形 3"/>
          <p:cNvSpPr/>
          <p:nvPr/>
        </p:nvSpPr>
        <p:spPr>
          <a:xfrm>
            <a:off x="1629102" y="1908842"/>
            <a:ext cx="857118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TCP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／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是一组协议的代名词，一般来说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提供（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应用层服务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网络层服务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传输层服务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物理层服务</a:t>
            </a:r>
          </a:p>
        </p:txBody>
      </p:sp>
    </p:spTree>
    <p:extLst>
      <p:ext uri="{BB962C8B-B14F-4D97-AF65-F5344CB8AC3E}">
        <p14:creationId xmlns:p14="http://schemas.microsoft.com/office/powerpoint/2010/main" val="198096150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r="4700"/>
          <a:stretch/>
        </p:blipFill>
        <p:spPr>
          <a:xfrm>
            <a:off x="2392361" y="1196974"/>
            <a:ext cx="7626399" cy="468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5105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计算机网络体系结构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1.5.4</a:t>
            </a:r>
            <a:r>
              <a:rPr lang="zh-CN" altLang="en-US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：五层参考模型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30155" y="2019777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应用层：报文</a:t>
            </a:r>
          </a:p>
        </p:txBody>
      </p:sp>
      <p:sp>
        <p:nvSpPr>
          <p:cNvPr id="13" name="矩形 12"/>
          <p:cNvSpPr/>
          <p:nvPr/>
        </p:nvSpPr>
        <p:spPr>
          <a:xfrm>
            <a:off x="930154" y="2939491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传输层：段</a:t>
            </a:r>
          </a:p>
        </p:txBody>
      </p:sp>
      <p:sp>
        <p:nvSpPr>
          <p:cNvPr id="14" name="矩形 13"/>
          <p:cNvSpPr/>
          <p:nvPr/>
        </p:nvSpPr>
        <p:spPr>
          <a:xfrm>
            <a:off x="930151" y="3857962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网络层：数据报</a:t>
            </a:r>
          </a:p>
        </p:txBody>
      </p:sp>
      <p:sp>
        <p:nvSpPr>
          <p:cNvPr id="15" name="矩形 14"/>
          <p:cNvSpPr/>
          <p:nvPr/>
        </p:nvSpPr>
        <p:spPr>
          <a:xfrm>
            <a:off x="930150" y="4817709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链路层：帧</a:t>
            </a:r>
          </a:p>
        </p:txBody>
      </p:sp>
      <p:sp>
        <p:nvSpPr>
          <p:cNvPr id="16" name="矩形 15"/>
          <p:cNvSpPr/>
          <p:nvPr/>
        </p:nvSpPr>
        <p:spPr>
          <a:xfrm>
            <a:off x="930149" y="5799369"/>
            <a:ext cx="3269803" cy="6612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物理层：比特流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57725" y="3857962"/>
            <a:ext cx="68722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五层参考模型：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描述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计算机网络中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最常用、最接近实际网络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的参考模型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18" name="左大括号 17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2" name="矩形 21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3" name="矩形 22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计算机网络体系结构定义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0" y="-59055"/>
            <a:ext cx="23545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1.5.4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：五层参考模型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26485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</a:p>
        </p:txBody>
      </p:sp>
      <p:sp>
        <p:nvSpPr>
          <p:cNvPr id="4" name="矩形 3"/>
          <p:cNvSpPr/>
          <p:nvPr/>
        </p:nvSpPr>
        <p:spPr>
          <a:xfrm>
            <a:off x="860425" y="1936115"/>
            <a:ext cx="103314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在描述计算机网络中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最常用、最接近实际网络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的参考模型是（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五层参考模型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401390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</a:p>
        </p:txBody>
      </p:sp>
      <p:sp>
        <p:nvSpPr>
          <p:cNvPr id="4" name="矩形 3"/>
          <p:cNvSpPr/>
          <p:nvPr/>
        </p:nvSpPr>
        <p:spPr>
          <a:xfrm>
            <a:off x="860425" y="1936115"/>
            <a:ext cx="1033145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在描述计算机网络中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最常用、最接近实际网络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的参考模型是（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五层参考模型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1664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584325" y="3197225"/>
            <a:ext cx="508381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    </a:t>
            </a:r>
            <a:r>
              <a:rPr lang="zh-CN" altLang="en-US" sz="2130"/>
              <a:t>第一章 计算机网络基本概念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812155" y="1536065"/>
            <a:ext cx="3757930" cy="3695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>
                <a:solidFill>
                  <a:schemeClr val="tx1"/>
                </a:solidFill>
              </a:rPr>
              <a:t>计算机网络概述</a:t>
            </a:r>
          </a:p>
          <a:p>
            <a:endParaRPr lang="zh-CN" altLang="en-US" sz="2130"/>
          </a:p>
          <a:p>
            <a:r>
              <a:rPr lang="zh-CN" altLang="en-US" sz="2130"/>
              <a:t>计算机网络结构</a:t>
            </a:r>
          </a:p>
          <a:p>
            <a:endParaRPr lang="zh-CN" altLang="en-US" sz="2130"/>
          </a:p>
          <a:p>
            <a:r>
              <a:rPr lang="zh-CN" altLang="en-US" sz="2130"/>
              <a:t>数据交换技术</a:t>
            </a:r>
          </a:p>
          <a:p>
            <a:endParaRPr lang="zh-CN" altLang="en-US" sz="2130"/>
          </a:p>
          <a:p>
            <a:r>
              <a:rPr lang="zh-CN" altLang="en-US" sz="2130"/>
              <a:t>计算机网络性能</a:t>
            </a:r>
          </a:p>
          <a:p>
            <a:endParaRPr lang="zh-CN" altLang="en-US" sz="2130">
              <a:solidFill>
                <a:schemeClr val="tx1"/>
              </a:solidFill>
            </a:endParaRPr>
          </a:p>
          <a:p>
            <a:r>
              <a:rPr lang="zh-CN" altLang="en-US" sz="2130">
                <a:solidFill>
                  <a:schemeClr val="tx1"/>
                </a:solidFill>
              </a:rPr>
              <a:t>计算机网络体系结构</a:t>
            </a:r>
            <a:endParaRPr lang="zh-CN" altLang="en-US" sz="2130"/>
          </a:p>
          <a:p>
            <a:endParaRPr lang="zh-CN" altLang="en-US" sz="2130"/>
          </a:p>
          <a:p>
            <a:r>
              <a:rPr lang="zh-CN" altLang="en-US" sz="2130">
                <a:solidFill>
                  <a:schemeClr val="accent6"/>
                </a:solidFill>
              </a:rPr>
              <a:t>计算机网络与因特网发展简史</a:t>
            </a:r>
          </a:p>
        </p:txBody>
      </p:sp>
      <p:sp>
        <p:nvSpPr>
          <p:cNvPr id="6" name="左大括号 5"/>
          <p:cNvSpPr/>
          <p:nvPr/>
        </p:nvSpPr>
        <p:spPr>
          <a:xfrm>
            <a:off x="5524500" y="1703070"/>
            <a:ext cx="76200" cy="340804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5552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647700" y="13925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1.3.2 </a:t>
            </a:r>
            <a:r>
              <a:rPr lang="zh-CN" altLang="en-US" sz="2400"/>
              <a:t>电路交换 </a:t>
            </a:r>
          </a:p>
          <a:p>
            <a:pPr>
              <a:lnSpc>
                <a:spcPct val="150000"/>
              </a:lnSpc>
            </a:pP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-10795"/>
            <a:ext cx="166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1.3.2 </a:t>
            </a:r>
            <a:r>
              <a:rPr lang="zh-CN" altLang="en-US">
                <a:sym typeface="+mn-ea"/>
              </a:rPr>
              <a:t>电路交换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363" y="2222818"/>
            <a:ext cx="9946005" cy="3521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1.6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计算机网络体与因特网发展简史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45931" y="1524938"/>
            <a:ext cx="106574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MIT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、兰德公司和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NPL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推动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分组交换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的研究与发展；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、分组交换推动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因特网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的发展；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b="1" dirty="0" err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ARPAnet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是第一个分组交换的计算机网络，也是当今因特网的祖先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1986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年，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NSFNET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创建，用于商业。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世纪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90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年代，万维网（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www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）应用诞生。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“互联网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”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0"/>
            <a:ext cx="4297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1.6第六节 计算机网络与因特网发展简史</a:t>
            </a:r>
          </a:p>
        </p:txBody>
      </p:sp>
    </p:spTree>
    <p:extLst>
      <p:ext uri="{BB962C8B-B14F-4D97-AF65-F5344CB8AC3E}">
        <p14:creationId xmlns:p14="http://schemas.microsoft.com/office/powerpoint/2010/main" val="108886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647700" y="13925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1.3.2 </a:t>
            </a:r>
            <a:r>
              <a:rPr lang="zh-CN" altLang="en-US" sz="2400"/>
              <a:t>电路交换 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电路交换的步骤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利用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电路交换进行通信包括（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建立电路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）、（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传输数据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）和（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拆除电路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个阶段。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-10795"/>
            <a:ext cx="166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1.3.2 </a:t>
            </a:r>
            <a:r>
              <a:rPr lang="zh-CN" altLang="en-US">
                <a:sym typeface="+mn-ea"/>
              </a:rPr>
              <a:t>电路交换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647700" y="13925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1.3.2 </a:t>
            </a:r>
            <a:r>
              <a:rPr lang="zh-CN" altLang="en-US" sz="2400"/>
              <a:t>电路交换 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电路交换的步骤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利用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电路交换进行通信包括（</a:t>
            </a:r>
            <a:r>
              <a:rPr lang="zh-CN" altLang="en-US" dirty="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建立电路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）、（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传输数据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）和（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拆除电路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个阶段。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0" y="-10795"/>
            <a:ext cx="1795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1.3.2.1</a:t>
            </a:r>
            <a:r>
              <a:rPr lang="zh-CN" altLang="en-US">
                <a:sym typeface="+mn-ea"/>
              </a:rPr>
              <a:t>建立电路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647700" y="13925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1.3.2 </a:t>
            </a:r>
            <a:r>
              <a:rPr lang="zh-CN" altLang="en-US" sz="2400"/>
              <a:t>电路交换 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电路交换的步骤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利用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电路交换进行通信包括（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建立电路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）、（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传输数据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）和（</a:t>
            </a:r>
            <a:r>
              <a: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拆除电路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个阶段。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-10795"/>
            <a:ext cx="1859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>
                <a:sym typeface="+mn-ea"/>
              </a:rPr>
              <a:t>1.3.2.2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传输数据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647700" y="13925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1.3.2 </a:t>
            </a:r>
            <a:r>
              <a:rPr lang="zh-CN" altLang="en-US" sz="2400"/>
              <a:t>电路交换 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电路交换的步骤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利用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电路交换进行通信包括（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建立电路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）、（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传输数据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）和（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拆除电路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个阶段。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-10795"/>
            <a:ext cx="1859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>
                <a:sym typeface="+mn-ea"/>
              </a:rPr>
              <a:t>1.3.2.</a:t>
            </a:r>
            <a:r>
              <a:rPr lang="en-US">
                <a:sym typeface="+mn-ea"/>
              </a:rPr>
              <a:t>3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拆除电路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29560" y="878302"/>
            <a:ext cx="8555883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 smtClean="0"/>
              <a:t>自我介绍</a:t>
            </a:r>
            <a:endParaRPr lang="en-US" altLang="zh-CN" sz="2130" dirty="0" smtClean="0"/>
          </a:p>
          <a:p>
            <a:pPr>
              <a:lnSpc>
                <a:spcPct val="150000"/>
              </a:lnSpc>
            </a:pPr>
            <a:r>
              <a:rPr lang="zh-CN" altLang="en-US" sz="2130" dirty="0" smtClean="0"/>
              <a:t>姓名：赵珂卉</a:t>
            </a:r>
            <a:endParaRPr lang="en-US" altLang="zh-CN" sz="2130" dirty="0" smtClean="0"/>
          </a:p>
          <a:p>
            <a:pPr>
              <a:lnSpc>
                <a:spcPct val="150000"/>
              </a:lnSpc>
            </a:pPr>
            <a:r>
              <a:rPr lang="zh-CN" altLang="en-US" sz="2130" dirty="0" smtClean="0"/>
              <a:t>邮箱：</a:t>
            </a:r>
            <a:r>
              <a:rPr lang="en-US" altLang="zh-CN" sz="2130" dirty="0" smtClean="0">
                <a:hlinkClick r:id="rId4"/>
              </a:rPr>
              <a:t>zhaokehui@sunlands.com</a:t>
            </a:r>
          </a:p>
          <a:p>
            <a:pPr>
              <a:lnSpc>
                <a:spcPct val="150000"/>
              </a:lnSpc>
            </a:pPr>
            <a:r>
              <a:rPr lang="zh-CN" altLang="en-US" sz="2130" dirty="0" smtClean="0"/>
              <a:t>尚德机构</a:t>
            </a:r>
            <a:r>
              <a:rPr lang="en-US" altLang="zh-CN" sz="2130" dirty="0" smtClean="0"/>
              <a:t>APP</a:t>
            </a:r>
            <a:r>
              <a:rPr lang="zh-CN" altLang="en-US" sz="2130" dirty="0" smtClean="0"/>
              <a:t>：赵珂卉（不建议私聊我，</a:t>
            </a:r>
            <a:r>
              <a:rPr lang="en-US" altLang="zh-CN" sz="2130" dirty="0" smtClean="0"/>
              <a:t>APP</a:t>
            </a:r>
            <a:r>
              <a:rPr lang="zh-CN" altLang="en-US" sz="2130" dirty="0" smtClean="0"/>
              <a:t>难用的😂）</a:t>
            </a:r>
            <a:endParaRPr lang="en-US" altLang="zh-CN" sz="2130" dirty="0" smtClean="0"/>
          </a:p>
          <a:p>
            <a:pPr>
              <a:lnSpc>
                <a:spcPct val="150000"/>
              </a:lnSpc>
            </a:pPr>
            <a:r>
              <a:rPr lang="zh-CN" altLang="en-US" sz="2130" dirty="0" smtClean="0"/>
              <a:t>新浪微博：尚德机构阿珂老师</a:t>
            </a:r>
            <a:endParaRPr lang="en-US" altLang="zh-CN" sz="2130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8735" y="0"/>
            <a:ext cx="4593265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647700" y="13925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1.3.2 </a:t>
            </a:r>
            <a:r>
              <a:rPr lang="zh-CN" altLang="en-US" sz="2400"/>
              <a:t>电路交换 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电路交换的优点 ：</a:t>
            </a:r>
            <a:r>
              <a:rPr lang="zh-CN" altLang="en-US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实时性高、时延短 。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电路交换的缺点：</a:t>
            </a:r>
            <a:r>
              <a:rPr lang="zh-CN" altLang="en-US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适用于猝发式通信，信道利用率低</a:t>
            </a:r>
            <a:endPara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-10795"/>
            <a:ext cx="166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1.3.2 </a:t>
            </a:r>
            <a:r>
              <a:rPr lang="zh-CN" altLang="en-US">
                <a:sym typeface="+mn-ea"/>
              </a:rPr>
              <a:t>电路交换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647700" y="13925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1.3.2 </a:t>
            </a:r>
            <a:r>
              <a:rPr lang="zh-CN" altLang="en-US" sz="2400"/>
              <a:t>电路交换 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电路交换的优点 ：实时性高、时延短 。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电路交换的缺点：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-10795"/>
            <a:ext cx="166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1.3.2 </a:t>
            </a:r>
            <a:r>
              <a:rPr lang="zh-CN" altLang="en-US">
                <a:sym typeface="+mn-ea"/>
              </a:rPr>
              <a:t>电路交换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647700" y="139255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/>
              <a:t>1.3.2 </a:t>
            </a:r>
            <a:r>
              <a:rPr lang="zh-CN" altLang="en-US" sz="2400" dirty="0"/>
              <a:t>电路交换 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电路交换的优点 ：实时性高、时延短 。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电路交换的缺点：不适用于猝发式通信，信道利用率低。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    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-10795"/>
            <a:ext cx="166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1.3.2 </a:t>
            </a:r>
            <a:r>
              <a:rPr lang="zh-CN" altLang="en-US">
                <a:sym typeface="+mn-ea"/>
              </a:rPr>
              <a:t>电路交换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7840" y="1998345"/>
            <a:ext cx="6321425" cy="3040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130"/>
              <a:t>利用电路交换进行通信不包括（</a:t>
            </a:r>
            <a:r>
              <a:rPr lang="en-US" altLang="zh-CN" sz="2130">
                <a:solidFill>
                  <a:schemeClr val="bg2"/>
                </a:solidFill>
              </a:rPr>
              <a:t>B</a:t>
            </a:r>
            <a:r>
              <a:rPr lang="zh-CN" altLang="en-US" sz="2130"/>
              <a:t>）</a:t>
            </a:r>
          </a:p>
          <a:p>
            <a:endParaRPr lang="zh-CN" altLang="en-US" sz="2130"/>
          </a:p>
          <a:p>
            <a:r>
              <a:rPr lang="zh-CN" altLang="en-US" sz="2130"/>
              <a:t>A:建立电路</a:t>
            </a:r>
          </a:p>
          <a:p>
            <a:endParaRPr lang="zh-CN" altLang="en-US" sz="2130"/>
          </a:p>
          <a:p>
            <a:r>
              <a:rPr lang="zh-CN" altLang="en-US" sz="2130">
                <a:solidFill>
                  <a:schemeClr val="tx1"/>
                </a:solidFill>
              </a:rPr>
              <a:t>B:检查电路</a:t>
            </a:r>
            <a:endParaRPr lang="zh-CN" altLang="en-US" sz="2130"/>
          </a:p>
          <a:p>
            <a:endParaRPr lang="zh-CN" altLang="en-US" sz="2130"/>
          </a:p>
          <a:p>
            <a:r>
              <a:rPr lang="zh-CN" altLang="en-US" sz="2130"/>
              <a:t>C:传输数据</a:t>
            </a:r>
          </a:p>
          <a:p>
            <a:endParaRPr lang="zh-CN" altLang="en-US" sz="2130"/>
          </a:p>
          <a:p>
            <a:r>
              <a:rPr lang="zh-CN" altLang="en-US" sz="2130"/>
              <a:t>D:拆除电路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7840" y="1998345"/>
            <a:ext cx="6321425" cy="3040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130"/>
              <a:t>利用电路交换进行通信不包括（</a:t>
            </a:r>
            <a:r>
              <a:rPr lang="en-US" altLang="zh-CN" sz="2130"/>
              <a:t>B</a:t>
            </a:r>
            <a:r>
              <a:rPr lang="zh-CN" altLang="en-US" sz="2130"/>
              <a:t>）</a:t>
            </a:r>
          </a:p>
          <a:p>
            <a:endParaRPr lang="zh-CN" altLang="en-US" sz="2130"/>
          </a:p>
          <a:p>
            <a:r>
              <a:rPr lang="zh-CN" altLang="en-US" sz="2130"/>
              <a:t>A:建立电路</a:t>
            </a:r>
          </a:p>
          <a:p>
            <a:endParaRPr lang="zh-CN" altLang="en-US" sz="2130"/>
          </a:p>
          <a:p>
            <a:r>
              <a:rPr lang="zh-CN" altLang="en-US" sz="2130">
                <a:solidFill>
                  <a:schemeClr val="accent6"/>
                </a:solidFill>
              </a:rPr>
              <a:t>B:检查电路</a:t>
            </a:r>
            <a:endParaRPr lang="zh-CN" altLang="en-US" sz="2130"/>
          </a:p>
          <a:p>
            <a:endParaRPr lang="zh-CN" altLang="en-US" sz="2130"/>
          </a:p>
          <a:p>
            <a:r>
              <a:rPr lang="zh-CN" altLang="en-US" sz="2130"/>
              <a:t>C:传输数据</a:t>
            </a:r>
          </a:p>
          <a:p>
            <a:endParaRPr lang="zh-CN" altLang="en-US" sz="2130"/>
          </a:p>
          <a:p>
            <a:r>
              <a:rPr lang="zh-CN" altLang="en-US" sz="2130"/>
              <a:t>D:拆除电路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7840" y="1998345"/>
            <a:ext cx="7700645" cy="3040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130"/>
              <a:t>在常见的数据交换技术中，（</a:t>
            </a:r>
            <a:r>
              <a:rPr lang="en-US" altLang="zh-CN" sz="2130">
                <a:solidFill>
                  <a:schemeClr val="bg2"/>
                </a:solidFill>
              </a:rPr>
              <a:t>B</a:t>
            </a:r>
            <a:r>
              <a:rPr lang="zh-CN" altLang="en-US" sz="2130"/>
              <a:t>）是最早出现的一种交换方式。</a:t>
            </a:r>
          </a:p>
          <a:p>
            <a:endParaRPr lang="zh-CN" altLang="en-US" sz="2130"/>
          </a:p>
          <a:p>
            <a:r>
              <a:rPr lang="zh-CN" altLang="en-US" sz="2130"/>
              <a:t>A:报文交换</a:t>
            </a:r>
          </a:p>
          <a:p>
            <a:endParaRPr lang="zh-CN" altLang="en-US" sz="2130"/>
          </a:p>
          <a:p>
            <a:r>
              <a:rPr lang="zh-CN" altLang="en-US" sz="2130">
                <a:solidFill>
                  <a:schemeClr val="tx1"/>
                </a:solidFill>
              </a:rPr>
              <a:t>B:电路交换</a:t>
            </a:r>
            <a:endParaRPr lang="zh-CN" altLang="en-US" sz="2130"/>
          </a:p>
          <a:p>
            <a:endParaRPr lang="zh-CN" altLang="en-US" sz="2130"/>
          </a:p>
          <a:p>
            <a:r>
              <a:rPr lang="zh-CN" altLang="en-US" sz="2130"/>
              <a:t>C:电话网络</a:t>
            </a:r>
          </a:p>
          <a:p>
            <a:endParaRPr lang="zh-CN" altLang="en-US" sz="2130"/>
          </a:p>
          <a:p>
            <a:r>
              <a:rPr lang="zh-CN" altLang="en-US" sz="2130"/>
              <a:t>D:分组交换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7840" y="1998345"/>
            <a:ext cx="7700645" cy="30403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130"/>
              <a:t>在常见的数据交换技术中，（</a:t>
            </a:r>
            <a:r>
              <a:rPr lang="en-US" altLang="zh-CN" sz="2130"/>
              <a:t>B</a:t>
            </a:r>
            <a:r>
              <a:rPr lang="zh-CN" altLang="en-US" sz="2130"/>
              <a:t>）是最早出现的一种交换方式。</a:t>
            </a:r>
          </a:p>
          <a:p>
            <a:endParaRPr lang="zh-CN" altLang="en-US" sz="2130"/>
          </a:p>
          <a:p>
            <a:r>
              <a:rPr lang="zh-CN" altLang="en-US" sz="2130"/>
              <a:t>A:报文交换</a:t>
            </a:r>
          </a:p>
          <a:p>
            <a:endParaRPr lang="zh-CN" altLang="en-US" sz="2130"/>
          </a:p>
          <a:p>
            <a:r>
              <a:rPr lang="zh-CN" altLang="en-US" sz="2130">
                <a:solidFill>
                  <a:schemeClr val="accent6"/>
                </a:solidFill>
              </a:rPr>
              <a:t>B:电路交换</a:t>
            </a:r>
            <a:endParaRPr lang="zh-CN" altLang="en-US" sz="2130"/>
          </a:p>
          <a:p>
            <a:endParaRPr lang="zh-CN" altLang="en-US" sz="2130"/>
          </a:p>
          <a:p>
            <a:r>
              <a:rPr lang="zh-CN" altLang="en-US" sz="2130"/>
              <a:t>C:电话网络</a:t>
            </a:r>
          </a:p>
          <a:p>
            <a:endParaRPr lang="zh-CN" altLang="en-US" sz="2130"/>
          </a:p>
          <a:p>
            <a:r>
              <a:rPr lang="zh-CN" altLang="en-US" sz="2130"/>
              <a:t>D:分组交换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1.3.3 </a:t>
            </a:r>
            <a:r>
              <a:rPr lang="zh-CN" altLang="en-US" sz="2400"/>
              <a:t>报文交换</a:t>
            </a:r>
          </a:p>
          <a:p>
            <a:pPr indent="0" fontAlgn="auto">
              <a:lnSpc>
                <a:spcPct val="150000"/>
              </a:lnSpc>
              <a:buNone/>
            </a:pP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0" y="-10795"/>
            <a:ext cx="166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1.3.3 </a:t>
            </a:r>
            <a:r>
              <a:rPr lang="zh-CN" altLang="en-US">
                <a:sym typeface="+mn-ea"/>
              </a:rPr>
              <a:t>报文交换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报文交换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4" name="矩形 3"/>
          <p:cNvSpPr/>
          <p:nvPr/>
        </p:nvSpPr>
        <p:spPr>
          <a:xfrm>
            <a:off x="1668145" y="2897505"/>
            <a:ext cx="939165" cy="641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609850" y="2890842"/>
            <a:ext cx="1911985" cy="6413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869565" y="3041015"/>
            <a:ext cx="13925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  据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760220" y="3047365"/>
            <a:ext cx="723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首部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282825" y="3716655"/>
            <a:ext cx="256667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报文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1.3.3 </a:t>
            </a:r>
            <a:r>
              <a:rPr lang="zh-CN" altLang="en-US" sz="2400"/>
              <a:t>报文交换</a:t>
            </a:r>
          </a:p>
          <a:p>
            <a:pPr indent="0" fontAlgn="auto">
              <a:lnSpc>
                <a:spcPct val="150000"/>
              </a:lnSpc>
              <a:buNone/>
            </a:pP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975" y="2071370"/>
            <a:ext cx="8077835" cy="218122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6245" y="5011420"/>
            <a:ext cx="7386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交换结点的这种接收</a:t>
            </a:r>
            <a:r>
              <a:rPr lang="en-US" altLang="zh-CN" dirty="0"/>
              <a:t>-</a:t>
            </a:r>
            <a:r>
              <a:rPr lang="zh-CN" altLang="en-US" dirty="0"/>
              <a:t>暂存 </a:t>
            </a:r>
            <a:r>
              <a:rPr lang="en-US" altLang="zh-CN" dirty="0"/>
              <a:t>-</a:t>
            </a:r>
            <a:r>
              <a:rPr lang="zh-CN" altLang="en-US" dirty="0"/>
              <a:t>转发的工作方式</a:t>
            </a:r>
            <a:r>
              <a:rPr lang="zh-CN" altLang="en-US" dirty="0" smtClean="0"/>
              <a:t>，称为</a:t>
            </a:r>
            <a:r>
              <a:rPr lang="zh-CN" altLang="en-US" dirty="0" smtClean="0">
                <a:solidFill>
                  <a:schemeClr val="accent6"/>
                </a:solidFill>
              </a:rPr>
              <a:t>存储</a:t>
            </a:r>
            <a:r>
              <a:rPr lang="en-US" altLang="zh-CN" dirty="0">
                <a:solidFill>
                  <a:schemeClr val="accent6"/>
                </a:solidFill>
              </a:rPr>
              <a:t>-</a:t>
            </a:r>
            <a:r>
              <a:rPr lang="zh-CN" altLang="en-US" dirty="0">
                <a:solidFill>
                  <a:schemeClr val="accent6"/>
                </a:solidFill>
              </a:rPr>
              <a:t>转发</a:t>
            </a:r>
            <a:r>
              <a:rPr lang="zh-CN" altLang="en-US" dirty="0"/>
              <a:t>的交换方式。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-10795"/>
            <a:ext cx="166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1.3.3 </a:t>
            </a:r>
            <a:r>
              <a:rPr lang="zh-CN" altLang="en-US">
                <a:sym typeface="+mn-ea"/>
              </a:rPr>
              <a:t>报文交换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报文交换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1.3.3 </a:t>
            </a:r>
            <a:r>
              <a:rPr lang="zh-CN" altLang="en-US" sz="2400"/>
              <a:t>报文交换</a:t>
            </a:r>
          </a:p>
          <a:p>
            <a:pPr indent="0" fontAlgn="auto">
              <a:lnSpc>
                <a:spcPct val="150000"/>
              </a:lnSpc>
              <a:buNone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22985" y="2264410"/>
            <a:ext cx="8530590" cy="1074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报文交换的优点：</a:t>
            </a:r>
            <a:r>
              <a:rPr lang="zh-CN" altLang="en-US" sz="2130">
                <a:solidFill>
                  <a:schemeClr val="bg2"/>
                </a:solidFill>
              </a:rPr>
              <a:t>信道利用率高</a:t>
            </a:r>
          </a:p>
          <a:p>
            <a:endParaRPr lang="zh-CN" altLang="en-US" sz="2130"/>
          </a:p>
          <a:p>
            <a:r>
              <a:rPr lang="zh-CN" altLang="en-US" sz="2130"/>
              <a:t>报文交换的缺点：</a:t>
            </a:r>
            <a:r>
              <a:rPr lang="zh-CN" altLang="en-US" sz="2130">
                <a:solidFill>
                  <a:schemeClr val="bg2"/>
                </a:solidFill>
              </a:rPr>
              <a:t>网络的延迟时间变长；有时还需要丢弃报文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报文交换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-10795"/>
            <a:ext cx="166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1.3.3 </a:t>
            </a:r>
            <a:r>
              <a:rPr lang="zh-CN" altLang="en-US">
                <a:sym typeface="+mn-ea"/>
              </a:rPr>
              <a:t>报文交换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t="9811"/>
          <a:stretch/>
        </p:blipFill>
        <p:spPr>
          <a:xfrm>
            <a:off x="7087492" y="3499960"/>
            <a:ext cx="4744037" cy="28452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70509" y="1402281"/>
            <a:ext cx="508381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 dirty="0"/>
              <a:t> </a:t>
            </a:r>
            <a:r>
              <a:rPr lang="zh-CN" altLang="en-US" sz="2130" dirty="0"/>
              <a:t>计算机网络原理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0578135"/>
              </p:ext>
            </p:extLst>
          </p:nvPr>
        </p:nvGraphicFramePr>
        <p:xfrm>
          <a:off x="2790284" y="2347742"/>
          <a:ext cx="6732858" cy="2882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5169"/>
                <a:gridCol w="1806498"/>
                <a:gridCol w="3111191"/>
              </a:tblGrid>
              <a:tr h="57643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题型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题目数量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分值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57643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单选题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25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25</a:t>
                      </a:r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57643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填空题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</a:t>
                      </a:r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57643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简答题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30</a:t>
                      </a:r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57643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综合题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3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10</a:t>
                      </a:r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分、</a:t>
                      </a:r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12</a:t>
                      </a:r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分、</a:t>
                      </a:r>
                      <a:r>
                        <a:rPr lang="en-US" altLang="zh-CN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13</a:t>
                      </a:r>
                      <a:r>
                        <a:rPr lang="zh-CN" altLang="en-US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分</a:t>
                      </a:r>
                      <a:endParaRPr lang="zh-CN" altLang="en-US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84496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1.3.3 </a:t>
            </a:r>
            <a:r>
              <a:rPr lang="zh-CN" altLang="en-US" sz="2400"/>
              <a:t>报文交换</a:t>
            </a:r>
          </a:p>
          <a:p>
            <a:pPr indent="0" fontAlgn="auto">
              <a:lnSpc>
                <a:spcPct val="150000"/>
              </a:lnSpc>
              <a:buNone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22985" y="2264410"/>
            <a:ext cx="8530590" cy="1074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报文交换的优点：信道利用率高</a:t>
            </a:r>
          </a:p>
          <a:p>
            <a:endParaRPr lang="zh-CN" altLang="en-US" sz="2130"/>
          </a:p>
          <a:p>
            <a:r>
              <a:rPr lang="zh-CN" altLang="en-US" sz="2130"/>
              <a:t>报文交换的缺点：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报文交换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-10795"/>
            <a:ext cx="166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1.3.3 </a:t>
            </a:r>
            <a:r>
              <a:rPr lang="zh-CN" altLang="en-US">
                <a:sym typeface="+mn-ea"/>
              </a:rPr>
              <a:t>报文交换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t="9811"/>
          <a:stretch/>
        </p:blipFill>
        <p:spPr>
          <a:xfrm>
            <a:off x="7087492" y="3499960"/>
            <a:ext cx="4744037" cy="28452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1.3.3 </a:t>
            </a:r>
            <a:r>
              <a:rPr lang="zh-CN" altLang="en-US" sz="2400"/>
              <a:t>报文交换</a:t>
            </a:r>
          </a:p>
          <a:p>
            <a:pPr indent="0" fontAlgn="auto">
              <a:lnSpc>
                <a:spcPct val="150000"/>
              </a:lnSpc>
              <a:buNone/>
            </a:pP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22985" y="2264410"/>
            <a:ext cx="8530590" cy="1074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报文交换的优点：信道利用率高</a:t>
            </a:r>
          </a:p>
          <a:p>
            <a:endParaRPr lang="zh-CN" altLang="en-US" sz="2130"/>
          </a:p>
          <a:p>
            <a:r>
              <a:rPr lang="zh-CN" altLang="en-US" sz="2130"/>
              <a:t>报文交换的缺点：网络的延迟时间变长；有时还需要丢弃报文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报文交换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-10795"/>
            <a:ext cx="1668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1.3.3 </a:t>
            </a:r>
            <a:r>
              <a:rPr lang="zh-CN" altLang="en-US">
                <a:sym typeface="+mn-ea"/>
              </a:rPr>
              <a:t>报文交换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t="9811"/>
          <a:stretch/>
        </p:blipFill>
        <p:spPr>
          <a:xfrm>
            <a:off x="7087492" y="3499960"/>
            <a:ext cx="4744037" cy="28452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1.3.4 </a:t>
            </a:r>
            <a:r>
              <a:rPr lang="zh-CN" altLang="en-US" sz="2400"/>
              <a:t>分组交换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360" y="2289175"/>
            <a:ext cx="7705725" cy="23469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分组交换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0" y="-10795"/>
            <a:ext cx="2773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1.3.4.1 </a:t>
            </a:r>
            <a:r>
              <a:rPr lang="zh-CN" altLang="en-US">
                <a:sym typeface="+mn-ea"/>
              </a:rPr>
              <a:t>分组交换基本原理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1.3.4 </a:t>
            </a:r>
            <a:r>
              <a:rPr lang="zh-CN" altLang="en-US" sz="2400"/>
              <a:t>分组交换</a:t>
            </a:r>
          </a:p>
          <a:p>
            <a:pPr indent="0" fontAlgn="auto">
              <a:lnSpc>
                <a:spcPct val="150000"/>
              </a:lnSpc>
              <a:buNone/>
            </a:pPr>
            <a:endParaRPr lang="zh-CN" altLang="en-US" sz="240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3415" y="2840355"/>
            <a:ext cx="7705725" cy="23469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分组交换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0" y="-10795"/>
            <a:ext cx="2773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1.3.4.1 </a:t>
            </a:r>
            <a:r>
              <a:rPr lang="zh-CN" altLang="en-US">
                <a:sym typeface="+mn-ea"/>
              </a:rPr>
              <a:t>分组交换基本原理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0820" y="5406390"/>
            <a:ext cx="997902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/>
              <a:t>分组交换也称为</a:t>
            </a:r>
            <a:r>
              <a:rPr lang="zh-CN" altLang="en-US">
                <a:solidFill>
                  <a:schemeClr val="accent6"/>
                </a:solidFill>
              </a:rPr>
              <a:t>包交换</a:t>
            </a:r>
            <a:r>
              <a:rPr lang="zh-CN" altLang="en-US"/>
              <a:t>，也采用</a:t>
            </a:r>
            <a:r>
              <a:rPr lang="zh-CN" altLang="en-US">
                <a:solidFill>
                  <a:schemeClr val="accent6"/>
                </a:solidFill>
              </a:rPr>
              <a:t>存储</a:t>
            </a:r>
            <a:r>
              <a:rPr lang="en-US" altLang="zh-CN">
                <a:solidFill>
                  <a:schemeClr val="accent6"/>
                </a:solidFill>
              </a:rPr>
              <a:t>—</a:t>
            </a:r>
            <a:r>
              <a:rPr lang="zh-CN" altLang="en-US">
                <a:solidFill>
                  <a:schemeClr val="accent6"/>
                </a:solidFill>
              </a:rPr>
              <a:t>转发</a:t>
            </a:r>
            <a:r>
              <a:rPr lang="zh-CN" altLang="en-US"/>
              <a:t>交换方式，</a:t>
            </a:r>
            <a:r>
              <a:rPr lang="zh-CN" altLang="en-US">
                <a:sym typeface="+mn-ea"/>
              </a:rPr>
              <a:t>是计算机网络中使用</a:t>
            </a:r>
            <a:r>
              <a:rPr lang="zh-CN" altLang="en-US">
                <a:solidFill>
                  <a:schemeClr val="accent6"/>
                </a:solidFill>
                <a:sym typeface="+mn-ea"/>
              </a:rPr>
              <a:t>最广泛的交换技术。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18515" y="2240280"/>
            <a:ext cx="335851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分组交换方式的优点：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1.3.4 </a:t>
            </a:r>
            <a:r>
              <a:rPr lang="zh-CN" altLang="en-US" sz="2400"/>
              <a:t>分组交换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18515" y="2240280"/>
            <a:ext cx="335851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分组交换方式的优点：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59155" y="2868295"/>
            <a:ext cx="6266815" cy="2661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（</a:t>
            </a:r>
            <a:r>
              <a:rPr lang="en-US" altLang="zh-CN" sz="2130"/>
              <a:t>1</a:t>
            </a:r>
            <a:r>
              <a:rPr lang="zh-CN" altLang="en-US" sz="2130"/>
              <a:t>）交换设备存储容量要求低</a:t>
            </a:r>
          </a:p>
          <a:p>
            <a:endParaRPr lang="zh-CN" altLang="en-US" sz="2130"/>
          </a:p>
          <a:p>
            <a:r>
              <a:rPr lang="zh-CN" altLang="en-US" sz="2130"/>
              <a:t>（</a:t>
            </a:r>
            <a:r>
              <a:rPr lang="en-US" altLang="zh-CN" sz="2130"/>
              <a:t>2</a:t>
            </a:r>
            <a:r>
              <a:rPr lang="zh-CN" altLang="en-US" sz="2130"/>
              <a:t>）交换速度快</a:t>
            </a:r>
          </a:p>
          <a:p>
            <a:endParaRPr lang="zh-CN" altLang="en-US" sz="2130"/>
          </a:p>
          <a:p>
            <a:r>
              <a:rPr lang="zh-CN" altLang="en-US" sz="2130"/>
              <a:t>（</a:t>
            </a:r>
            <a:r>
              <a:rPr lang="en-US" altLang="zh-CN" sz="2130"/>
              <a:t>3</a:t>
            </a:r>
            <a:r>
              <a:rPr lang="zh-CN" altLang="en-US" sz="2130"/>
              <a:t>）可靠传输效率高</a:t>
            </a:r>
          </a:p>
          <a:p>
            <a:endParaRPr lang="zh-CN" altLang="en-US" sz="2130"/>
          </a:p>
          <a:p>
            <a:r>
              <a:rPr lang="zh-CN" altLang="en-US" sz="2130"/>
              <a:t>（</a:t>
            </a:r>
            <a:r>
              <a:rPr lang="en-US" altLang="zh-CN" sz="2130"/>
              <a:t>4</a:t>
            </a:r>
            <a:r>
              <a:rPr lang="zh-CN" altLang="en-US" sz="2130"/>
              <a:t>）更加公平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31850" y="5549900"/>
            <a:ext cx="573405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分组交换的缺点：有效传输效率降低。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分组交换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-10795"/>
            <a:ext cx="2545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1.3.4.2 </a:t>
            </a:r>
            <a:r>
              <a:rPr lang="zh-CN" altLang="en-US">
                <a:sym typeface="+mn-ea"/>
              </a:rPr>
              <a:t>分组交换的优点</a:t>
            </a:r>
          </a:p>
        </p:txBody>
      </p:sp>
      <p:sp>
        <p:nvSpPr>
          <p:cNvPr id="16" name="矩形 15"/>
          <p:cNvSpPr/>
          <p:nvPr/>
        </p:nvSpPr>
        <p:spPr>
          <a:xfrm>
            <a:off x="7661065" y="1607475"/>
            <a:ext cx="1866616" cy="648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交换设备：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1400MB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53438" y="2522681"/>
            <a:ext cx="699282" cy="512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52720" y="2522681"/>
            <a:ext cx="832513" cy="512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80963" y="2609349"/>
            <a:ext cx="80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数  据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745512" y="2617711"/>
            <a:ext cx="74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首部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6573784" y="3274104"/>
            <a:ext cx="177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报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文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900MB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909841" y="2522681"/>
            <a:ext cx="699282" cy="512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609123" y="2522681"/>
            <a:ext cx="832513" cy="512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637366" y="2609349"/>
            <a:ext cx="80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数  据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001915" y="2617711"/>
            <a:ext cx="74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首部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8830187" y="3274104"/>
            <a:ext cx="177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报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文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500MB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7661065" y="4167439"/>
            <a:ext cx="1866616" cy="6484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交换设备：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1000MB</a:t>
            </a:r>
            <a:endParaRPr lang="zh-CN" altLang="en-US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47109" y="5106716"/>
            <a:ext cx="699282" cy="512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346391" y="5106716"/>
            <a:ext cx="832513" cy="512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374634" y="5193384"/>
            <a:ext cx="80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数  据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6739183" y="5201746"/>
            <a:ext cx="74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首部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567455" y="5858139"/>
            <a:ext cx="177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分组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100MB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903512" y="5106716"/>
            <a:ext cx="699282" cy="512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602794" y="5106716"/>
            <a:ext cx="832513" cy="5125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631037" y="5193384"/>
            <a:ext cx="803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数  据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995586" y="5201746"/>
            <a:ext cx="740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Microsoft YaHei" charset="-122"/>
                <a:ea typeface="Microsoft YaHei" charset="-122"/>
                <a:cs typeface="Microsoft YaHei" charset="-122"/>
              </a:rPr>
              <a:t>首部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823858" y="5858139"/>
            <a:ext cx="1778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分组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100MB</a:t>
            </a:r>
            <a:endParaRPr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1.3.4 </a:t>
            </a:r>
            <a:r>
              <a:rPr lang="zh-CN" altLang="en-US" sz="2400"/>
              <a:t>分组交换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18515" y="2240280"/>
            <a:ext cx="335851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/>
              <a:t>分组长度的确定：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18515" y="3055620"/>
            <a:ext cx="8410575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130"/>
              <a:t>在其他条件相同的情况下，分组长度越长，延迟时间越长</a:t>
            </a:r>
            <a:r>
              <a:rPr lang="zh-CN" sz="2130"/>
              <a:t>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10" name="左大括号 9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数据交换的概念</a:t>
            </a:r>
            <a:endParaRPr lang="zh-CN" altLang="en-US">
              <a:solidFill>
                <a:srgbClr val="FF0000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</a:rPr>
              <a:t>电路交换</a:t>
            </a:r>
            <a:endParaRPr lang="zh-CN" altLang="en-US"/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chemeClr val="accent6"/>
                </a:solidFill>
              </a:rPr>
              <a:t>分组交换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-10795"/>
            <a:ext cx="2545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1.3.4.</a:t>
            </a:r>
            <a:r>
              <a:rPr lang="en-US">
                <a:sym typeface="+mn-ea"/>
              </a:rPr>
              <a:t>3 </a:t>
            </a:r>
            <a:r>
              <a:rPr lang="zh-CN" altLang="en-US">
                <a:sym typeface="+mn-ea"/>
              </a:rPr>
              <a:t>分组长度的确定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真题演练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67840" y="1998345"/>
            <a:ext cx="8806180" cy="419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130"/>
              <a:t>在其他条件相同的情况下，分组长度越长，延迟时间</a:t>
            </a:r>
            <a:r>
              <a:rPr lang="zh-CN" sz="2130"/>
              <a:t>（</a:t>
            </a:r>
            <a:r>
              <a:rPr lang="zh-CN" sz="2130">
                <a:solidFill>
                  <a:schemeClr val="bg1"/>
                </a:solidFill>
              </a:rPr>
              <a:t>越长</a:t>
            </a:r>
            <a:r>
              <a:rPr lang="zh-CN" sz="2130"/>
              <a:t>）</a:t>
            </a:r>
            <a:r>
              <a:rPr sz="213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真题演练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7840" y="1998345"/>
            <a:ext cx="8806180" cy="4191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2130"/>
              <a:t>在其他条件相同的情况下，分组长度越长，延迟时间</a:t>
            </a:r>
            <a:r>
              <a:rPr lang="zh-CN" sz="2130"/>
              <a:t>（</a:t>
            </a:r>
            <a:r>
              <a:rPr lang="zh-CN" sz="2130">
                <a:solidFill>
                  <a:schemeClr val="accent6"/>
                </a:solidFill>
              </a:rPr>
              <a:t>越长</a:t>
            </a:r>
            <a:r>
              <a:rPr lang="zh-CN" sz="2130"/>
              <a:t>）</a:t>
            </a:r>
            <a:r>
              <a:rPr sz="213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总结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779" y="1457411"/>
            <a:ext cx="7703025" cy="5400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584325" y="3197225"/>
            <a:ext cx="508381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    </a:t>
            </a:r>
            <a:r>
              <a:rPr lang="zh-CN" altLang="en-US" sz="2130"/>
              <a:t>第一章 计算机网络基本概念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812155" y="1536065"/>
            <a:ext cx="3757930" cy="3695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>
                <a:solidFill>
                  <a:schemeClr val="tx1"/>
                </a:solidFill>
              </a:rPr>
              <a:t>计算机网络概述</a:t>
            </a:r>
          </a:p>
          <a:p>
            <a:endParaRPr lang="zh-CN" altLang="en-US" sz="2130"/>
          </a:p>
          <a:p>
            <a:r>
              <a:rPr lang="zh-CN" altLang="en-US" sz="2130"/>
              <a:t>计算机网络结构</a:t>
            </a:r>
          </a:p>
          <a:p>
            <a:endParaRPr lang="zh-CN" altLang="en-US" sz="2130"/>
          </a:p>
          <a:p>
            <a:r>
              <a:rPr lang="zh-CN" altLang="en-US" sz="2130"/>
              <a:t>数据交换技术</a:t>
            </a:r>
          </a:p>
          <a:p>
            <a:endParaRPr lang="zh-CN" altLang="en-US" sz="2130"/>
          </a:p>
          <a:p>
            <a:r>
              <a:rPr lang="zh-CN" altLang="en-US" sz="2130">
                <a:solidFill>
                  <a:schemeClr val="accent6"/>
                </a:solidFill>
              </a:rPr>
              <a:t>计算机网络性能</a:t>
            </a:r>
          </a:p>
          <a:p>
            <a:endParaRPr lang="zh-CN" altLang="en-US" sz="2130"/>
          </a:p>
          <a:p>
            <a:r>
              <a:rPr lang="zh-CN" altLang="en-US" sz="2130">
                <a:solidFill>
                  <a:schemeClr val="tx1"/>
                </a:solidFill>
              </a:rPr>
              <a:t>计算机网络体系结构</a:t>
            </a:r>
            <a:endParaRPr lang="zh-CN" altLang="en-US" sz="2130"/>
          </a:p>
          <a:p>
            <a:endParaRPr lang="zh-CN" altLang="en-US" sz="2130"/>
          </a:p>
          <a:p>
            <a:r>
              <a:rPr lang="zh-CN" altLang="en-US" sz="2130"/>
              <a:t>计算机网络与因特网发展简史</a:t>
            </a:r>
            <a:endParaRPr lang="en-US" altLang="zh-CN" sz="2130"/>
          </a:p>
        </p:txBody>
      </p:sp>
      <p:sp>
        <p:nvSpPr>
          <p:cNvPr id="8" name="左大括号 7"/>
          <p:cNvSpPr/>
          <p:nvPr/>
        </p:nvSpPr>
        <p:spPr>
          <a:xfrm>
            <a:off x="5524500" y="1703070"/>
            <a:ext cx="76200" cy="340804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170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346400" y="465578"/>
            <a:ext cx="902423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课堂纪律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1</a:t>
            </a:r>
            <a:r>
              <a:rPr lang="zh-CN" altLang="en-US" sz="2000" dirty="0" smtClean="0"/>
              <a:t>、</a:t>
            </a:r>
            <a:r>
              <a:rPr lang="zh-CN" altLang="en-US" sz="2000" dirty="0" smtClean="0">
                <a:latin typeface="Apple Color Emoji" charset="0"/>
              </a:rPr>
              <a:t>😘</a:t>
            </a:r>
            <a:r>
              <a:rPr lang="zh-CN" altLang="en-US" sz="2000" dirty="0" smtClean="0"/>
              <a:t>直播课，次日在群里公布出勤详细表；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、😘有事儿必须来直播间请假；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😘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来就来了，待够</a:t>
            </a:r>
            <a:r>
              <a:rPr lang="zh-CN" altLang="en-US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两小时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再走；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7:15-7:30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课前主播，讲前一节课的随堂考；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7:30-9:30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上课；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9:30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后随堂考，答疑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、😘选班长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~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、😘每日早上十点发布群作业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~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6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、😘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最后一节课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出勤的宝贝，可以进入复习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群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嘘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~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63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318323" y="1962660"/>
            <a:ext cx="4848080" cy="3156668"/>
            <a:chOff x="7997543" y="270659"/>
            <a:chExt cx="2805895" cy="1397704"/>
          </a:xfrm>
        </p:grpSpPr>
        <p:sp>
          <p:nvSpPr>
            <p:cNvPr id="10" name="左大括号 9"/>
            <p:cNvSpPr/>
            <p:nvPr/>
          </p:nvSpPr>
          <p:spPr>
            <a:xfrm>
              <a:off x="9333815" y="270659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9701297" y="281374"/>
              <a:ext cx="849086" cy="13173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sz="2000" kern="900" spc="-1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511348" y="1103611"/>
              <a:ext cx="915636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2000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997543" y="849923"/>
              <a:ext cx="1214000" cy="1771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sz="2000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9564389" y="552406"/>
              <a:ext cx="67197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2000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400490" y="828258"/>
              <a:ext cx="140294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2000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9511348" y="1370846"/>
              <a:ext cx="915636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sz="2000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318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1.4.1 </a:t>
            </a:r>
            <a:r>
              <a:rPr lang="zh-CN" altLang="en-US" sz="2400"/>
              <a:t>速率与带宽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1135024" y="2138093"/>
            <a:ext cx="10721617" cy="107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速率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：网络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单位时间内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传送的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数据量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，用以描述网络传输数据的</a:t>
            </a: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快慢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也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称为数据传输速率或数据速率（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data rate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10" name="左大括号 9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-40005" y="-122555"/>
            <a:ext cx="18973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>
                <a:sym typeface="+mn-ea"/>
              </a:rPr>
              <a:t>1.4.1 </a:t>
            </a:r>
            <a:r>
              <a:rPr lang="zh-CN" altLang="en-US">
                <a:sym typeface="+mn-ea"/>
              </a:rPr>
              <a:t>速率与带宽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21200" y="3697660"/>
            <a:ext cx="3350825" cy="1477328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车速单位：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m/s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km/s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2km/s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2000m/s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1km/s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1000m/s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95832" y="3697660"/>
            <a:ext cx="3350825" cy="499624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速率单位：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bit/s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（位每秒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4490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1.4.1 </a:t>
            </a:r>
            <a:r>
              <a:rPr lang="zh-CN" altLang="en-US" sz="2400"/>
              <a:t>速率与带宽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1135024" y="2138093"/>
            <a:ext cx="10721617" cy="107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速率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：网络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单位时间内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传送的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数据量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，用以描述网络传输数据的</a:t>
            </a: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快慢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也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称为数据传输速率或数据速率（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data rate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10" name="左大括号 9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-40005" y="-122555"/>
            <a:ext cx="18973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>
                <a:sym typeface="+mn-ea"/>
              </a:rPr>
              <a:t>1.4.1 </a:t>
            </a:r>
            <a:r>
              <a:rPr lang="zh-CN" altLang="en-US">
                <a:sym typeface="+mn-ea"/>
              </a:rPr>
              <a:t>速率与带宽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21200" y="3697660"/>
            <a:ext cx="3350825" cy="1477328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车速单位：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m/s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km/s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m/s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＝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2000m/s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m/s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＝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1000m/s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95832" y="3697660"/>
            <a:ext cx="3350825" cy="1477328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速率单位：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bit/s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（位每秒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1Kbit/s=(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)bit/s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1Mbit/s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=(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)bit/s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4406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1.4.1 </a:t>
            </a:r>
            <a:r>
              <a:rPr lang="zh-CN" altLang="en-US" sz="2400"/>
              <a:t>速率与带宽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1135024" y="2138093"/>
            <a:ext cx="10721617" cy="107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速率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：网络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单位时间内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传送的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数据量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，用以描述网络传输数据的</a:t>
            </a: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快慢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也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称为数据传输速率或数据速率（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data rate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10" name="左大括号 9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-40005" y="-122555"/>
            <a:ext cx="18973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>
                <a:sym typeface="+mn-ea"/>
              </a:rPr>
              <a:t>1.4.1 </a:t>
            </a:r>
            <a:r>
              <a:rPr lang="zh-CN" altLang="en-US">
                <a:sym typeface="+mn-ea"/>
              </a:rPr>
              <a:t>速率与带宽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21200" y="3697660"/>
            <a:ext cx="3350825" cy="1477328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车速单位：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m/s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km/s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m/s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＝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2000m/s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m/s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＝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1000m/s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95832" y="3697660"/>
            <a:ext cx="4106052" cy="1477328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速率单位：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bit/s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（位每秒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1Kbit/s=1000bit/s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1Mbit/s=1000000bit/s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07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1.4.1 </a:t>
            </a:r>
            <a:r>
              <a:rPr lang="zh-CN" altLang="en-US" sz="2400"/>
              <a:t>速率与带宽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1135024" y="2138093"/>
            <a:ext cx="10721617" cy="107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速率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：网络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单位时间内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传送的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数据量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，用以描述网络传输数据的</a:t>
            </a: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快慢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也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称为数据传输速率或数据速率（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data rate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10" name="左大括号 9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-40005" y="-122555"/>
            <a:ext cx="18973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>
                <a:sym typeface="+mn-ea"/>
              </a:rPr>
              <a:t>1.4.1 </a:t>
            </a:r>
            <a:r>
              <a:rPr lang="zh-CN" altLang="en-US">
                <a:sym typeface="+mn-ea"/>
              </a:rPr>
              <a:t>速率与带宽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21200" y="3697660"/>
            <a:ext cx="3350825" cy="1477328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车速单位：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m/s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km/s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m/s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＝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2000m/s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m/s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＝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1000m/s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95832" y="3697660"/>
            <a:ext cx="4106052" cy="1477328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速率单位：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bit/s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（位每秒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1Kbit/s=1000bit/s=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en-US" altLang="zh-CN" sz="2000" baseline="30000" dirty="0" smtClean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bit/s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1Mbit/s=1000000bit/s=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en-US" altLang="zh-CN" sz="2000" baseline="30000" dirty="0" smtClean="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bit/s</a:t>
            </a:r>
          </a:p>
        </p:txBody>
      </p:sp>
    </p:spTree>
    <p:extLst>
      <p:ext uri="{BB962C8B-B14F-4D97-AF65-F5344CB8AC3E}">
        <p14:creationId xmlns:p14="http://schemas.microsoft.com/office/powerpoint/2010/main" val="1283546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1.4.1 </a:t>
            </a:r>
            <a:r>
              <a:rPr lang="zh-CN" altLang="en-US" sz="2400"/>
              <a:t>速率与带宽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1135024" y="2138093"/>
            <a:ext cx="10721617" cy="107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速率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：网络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单位时间内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传送的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数据量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，用以描述网络传输数据的</a:t>
            </a: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快慢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也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称为数据传输速率或数据速率（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data rate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10" name="左大括号 9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-40005" y="-122555"/>
            <a:ext cx="18973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>
                <a:sym typeface="+mn-ea"/>
              </a:rPr>
              <a:t>1.4.1 </a:t>
            </a:r>
            <a:r>
              <a:rPr lang="zh-CN" altLang="en-US">
                <a:sym typeface="+mn-ea"/>
              </a:rPr>
              <a:t>速率与带宽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21200" y="3697660"/>
            <a:ext cx="3350825" cy="1477328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车速单位：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m/s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km/s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m/s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＝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2000m/s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m/s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＝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1000m/s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95832" y="3697660"/>
            <a:ext cx="4106052" cy="1938992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速率单位：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bit/s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（位每秒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1Kbit/s=1000bit/s=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en-US" altLang="zh-CN" sz="2000" baseline="30000" dirty="0" smtClean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bit/s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1Mbit/s=1000000bit/s=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en-US" altLang="zh-CN" sz="2000" baseline="30000" dirty="0" smtClean="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bit/s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1Gbit/s=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963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1.4.1 </a:t>
            </a:r>
            <a:r>
              <a:rPr lang="zh-CN" altLang="en-US" sz="2400"/>
              <a:t>速率与带宽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1135024" y="2138093"/>
            <a:ext cx="10721617" cy="107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速率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：网络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单位时间内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传送的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数据量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，用以描述网络传输数据的</a:t>
            </a: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快慢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也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称为数据传输速率或数据速率（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data rate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10" name="左大括号 9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-40005" y="-122555"/>
            <a:ext cx="18973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>
                <a:sym typeface="+mn-ea"/>
              </a:rPr>
              <a:t>1.4.1 </a:t>
            </a:r>
            <a:r>
              <a:rPr lang="zh-CN" altLang="en-US">
                <a:sym typeface="+mn-ea"/>
              </a:rPr>
              <a:t>速率与带宽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421200" y="3697660"/>
            <a:ext cx="3350825" cy="1477328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车速单位：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m/s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km/s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m/s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＝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2000m/s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m/s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＝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1000m/s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495832" y="3697660"/>
            <a:ext cx="4106052" cy="2400657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速率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单位：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bit/s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（位每秒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bit/s=1000bit/s=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en-US" altLang="zh-CN" sz="2000" baseline="30000" dirty="0" smtClean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bit/s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bit/s=1000000bit/s=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en-US" altLang="zh-CN" sz="2000" baseline="30000" dirty="0" smtClean="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bit/s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bit/s=10</a:t>
            </a:r>
            <a:r>
              <a:rPr kumimoji="1" lang="en-US" altLang="zh-CN" sz="2000" baseline="30000" dirty="0" smtClean="0"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bit/s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bit/s=10</a:t>
            </a:r>
            <a:r>
              <a:rPr kumimoji="1" lang="en-US" altLang="zh-CN" sz="2000" baseline="30000" dirty="0" smtClean="0">
                <a:latin typeface="Microsoft YaHei" charset="-122"/>
                <a:ea typeface="Microsoft YaHei" charset="-122"/>
                <a:cs typeface="Microsoft YaHei" charset="-122"/>
              </a:rPr>
              <a:t>12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bit/s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362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 dirty="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dirty="0">
                <a:sym typeface="+mn-ea"/>
              </a:rPr>
              <a:t>           </a:t>
            </a:r>
            <a:endParaRPr lang="en-US" altLang="zh-CN" dirty="0"/>
          </a:p>
          <a:p>
            <a:r>
              <a:rPr lang="zh-CN" altLang="en-US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 dirty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1.4.1 </a:t>
            </a:r>
            <a:r>
              <a:rPr lang="zh-CN" altLang="en-US" sz="2400"/>
              <a:t>速率与带宽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1135024" y="2138093"/>
            <a:ext cx="10721617" cy="402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速率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：网络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单位时间内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传送的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数据量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，用以描述网络传输数据的</a:t>
            </a: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快慢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也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称为数据传输速率或数据速率（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data rate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速率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基本单位：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bit/s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（位每秒）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Kbit/s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 Mbit/s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130" dirty="0" err="1">
                <a:latin typeface="微软雅黑" panose="020B0503020204020204" charset="-122"/>
                <a:ea typeface="微软雅黑" panose="020B0503020204020204" charset="-122"/>
              </a:rPr>
              <a:t>Gbit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/s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130" dirty="0" err="1">
                <a:latin typeface="微软雅黑" panose="020B0503020204020204" charset="-122"/>
                <a:ea typeface="微软雅黑" panose="020B0503020204020204" charset="-122"/>
              </a:rPr>
              <a:t>Tbit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/s</a:t>
            </a: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单位的换算：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bit/s=10</a:t>
            </a:r>
            <a:r>
              <a:rPr lang="en-US" altLang="zh-CN" sz="2130" baseline="30000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en-US" altLang="zh-CN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bit/s=10</a:t>
            </a:r>
            <a:r>
              <a:rPr lang="en-US" altLang="zh-CN" sz="2130" baseline="30000" dirty="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en-US" altLang="zh-CN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bit/s=10</a:t>
            </a:r>
            <a:r>
              <a:rPr lang="en-US" altLang="zh-CN" sz="2130" baseline="30000" dirty="0"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en-US" altLang="zh-CN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K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bit/s=10</a:t>
            </a:r>
            <a:r>
              <a:rPr lang="en-US" altLang="zh-CN" sz="2130" baseline="30000" dirty="0">
                <a:latin typeface="微软雅黑" panose="020B0503020204020204" charset="-122"/>
                <a:ea typeface="微软雅黑" panose="020B0503020204020204" charset="-122"/>
              </a:rPr>
              <a:t>12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bit/s</a:t>
            </a:r>
          </a:p>
          <a:p>
            <a:pPr>
              <a:lnSpc>
                <a:spcPct val="150000"/>
              </a:lnSpc>
            </a:pP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10" name="左大括号 9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-40005" y="-122555"/>
            <a:ext cx="18973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>
                <a:sym typeface="+mn-ea"/>
              </a:rPr>
              <a:t>1.4.1 </a:t>
            </a:r>
            <a:r>
              <a:rPr lang="zh-CN" altLang="en-US">
                <a:sym typeface="+mn-ea"/>
              </a:rPr>
              <a:t>速率与带宽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09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 dirty="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dirty="0">
                <a:sym typeface="+mn-ea"/>
              </a:rPr>
              <a:t>           </a:t>
            </a:r>
            <a:endParaRPr lang="en-US" altLang="zh-CN" dirty="0"/>
          </a:p>
          <a:p>
            <a:r>
              <a:rPr lang="zh-CN" altLang="en-US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 dirty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1.4.1 </a:t>
            </a:r>
            <a:r>
              <a:rPr lang="zh-CN" altLang="en-US" sz="2400"/>
              <a:t>速率与带宽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1135024" y="2138093"/>
            <a:ext cx="10721617" cy="402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速率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：网络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单位时间内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传送的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数据量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，用以描述网络传输数据的</a:t>
            </a: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快慢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也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称为数据传输速率或数据速率（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data rate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速率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基本单位：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bit/s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（位每秒）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Kbit/s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 Mbit/s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130" dirty="0" err="1">
                <a:latin typeface="微软雅黑" panose="020B0503020204020204" charset="-122"/>
                <a:ea typeface="微软雅黑" panose="020B0503020204020204" charset="-122"/>
              </a:rPr>
              <a:t>Gbit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/s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130" dirty="0" err="1">
                <a:latin typeface="微软雅黑" panose="020B0503020204020204" charset="-122"/>
                <a:ea typeface="微软雅黑" panose="020B0503020204020204" charset="-122"/>
              </a:rPr>
              <a:t>Tbit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/s</a:t>
            </a: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单位的换算：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bit/s=10</a:t>
            </a:r>
            <a:r>
              <a:rPr lang="en-US" altLang="zh-CN" sz="2130" baseline="30000" dirty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en-US" altLang="zh-CN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bit/s=10</a:t>
            </a:r>
            <a:r>
              <a:rPr lang="en-US" altLang="zh-CN" sz="2130" baseline="30000" dirty="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en-US" altLang="zh-CN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M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bit/s=10</a:t>
            </a:r>
            <a:r>
              <a:rPr lang="en-US" altLang="zh-CN" sz="2130" baseline="30000" dirty="0"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en-US" altLang="zh-CN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K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bit/s=10</a:t>
            </a:r>
            <a:r>
              <a:rPr lang="en-US" altLang="zh-CN" sz="2130" baseline="30000" dirty="0">
                <a:latin typeface="微软雅黑" panose="020B0503020204020204" charset="-122"/>
                <a:ea typeface="微软雅黑" panose="020B0503020204020204" charset="-122"/>
              </a:rPr>
              <a:t>12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bit/s</a:t>
            </a:r>
          </a:p>
          <a:p>
            <a:pPr>
              <a:lnSpc>
                <a:spcPct val="150000"/>
              </a:lnSpc>
            </a:pP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10" name="左大括号 9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8" name="矩形 17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9" name="矩形 18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-40005" y="-122555"/>
            <a:ext cx="18973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>
                <a:sym typeface="+mn-ea"/>
              </a:rPr>
              <a:t>1.4.1 </a:t>
            </a:r>
            <a:r>
              <a:rPr lang="zh-CN" altLang="en-US">
                <a:sym typeface="+mn-ea"/>
              </a:rPr>
              <a:t>速率与带宽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574454" y="3404831"/>
            <a:ext cx="3387907" cy="2400657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速率单位：</a:t>
            </a:r>
            <a:r>
              <a:rPr kumimoji="1"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bit/s</a:t>
            </a:r>
            <a:r>
              <a:rPr kumimoji="1"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（位每秒</a:t>
            </a:r>
            <a:r>
              <a:rPr kumimoji="1"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kumimoji="1"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K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bit/s=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en-US" altLang="zh-CN" sz="2000" baseline="30000" dirty="0" smtClean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bit/s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M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bit/s=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en-US" altLang="zh-CN" sz="2000" baseline="30000" dirty="0" smtClean="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bit/s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bit/s=10</a:t>
            </a:r>
            <a:r>
              <a:rPr kumimoji="1" lang="en-US" altLang="zh-CN" sz="2000" baseline="30000" dirty="0" smtClean="0">
                <a:latin typeface="Microsoft YaHei" charset="-122"/>
                <a:ea typeface="Microsoft YaHei" charset="-122"/>
                <a:cs typeface="Microsoft YaHei" charset="-122"/>
              </a:rPr>
              <a:t>9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bit/s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en-US" altLang="zh-CN" sz="20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bit/s=10</a:t>
            </a:r>
            <a:r>
              <a:rPr kumimoji="1" lang="en-US" altLang="zh-CN" sz="2000" baseline="30000" dirty="0" smtClean="0">
                <a:latin typeface="Microsoft YaHei" charset="-122"/>
                <a:ea typeface="Microsoft YaHei" charset="-122"/>
                <a:cs typeface="Microsoft YaHei" charset="-122"/>
              </a:rPr>
              <a:t>12</a:t>
            </a:r>
            <a:r>
              <a:rPr kumimoji="1"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bit/s</a:t>
            </a:r>
            <a:endParaRPr kumimoji="1"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587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1.4.1 </a:t>
            </a:r>
            <a:r>
              <a:rPr lang="zh-CN" altLang="en-US" sz="2400"/>
              <a:t>速率与带宽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7753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带宽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通信和信号处理领域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，指的是信号的频带宽度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最高和最低频率之差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，单位：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Hz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（赫兹）。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-40005" y="-122555"/>
            <a:ext cx="18973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>
                <a:sym typeface="+mn-ea"/>
              </a:rPr>
              <a:t>1.4.1 </a:t>
            </a:r>
            <a:r>
              <a:rPr lang="zh-CN" altLang="en-US">
                <a:sym typeface="+mn-ea"/>
              </a:rPr>
              <a:t>速率与带宽</a:t>
            </a:r>
            <a:endParaRPr lang="zh-CN" altLang="en-US"/>
          </a:p>
        </p:txBody>
      </p:sp>
      <p:sp>
        <p:nvSpPr>
          <p:cNvPr id="16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 dirty="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dirty="0">
                <a:sym typeface="+mn-ea"/>
              </a:rPr>
              <a:t>           </a:t>
            </a:r>
            <a:endParaRPr lang="en-US" altLang="zh-CN" dirty="0"/>
          </a:p>
          <a:p>
            <a:r>
              <a:rPr lang="zh-CN" altLang="en-US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 dirty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530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51455" y="3264535"/>
            <a:ext cx="508381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 </a:t>
            </a:r>
            <a:r>
              <a:rPr lang="zh-CN" altLang="en-US" sz="2130"/>
              <a:t>计算机网络原理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130165" y="970915"/>
            <a:ext cx="3757930" cy="50063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 dirty="0">
                <a:solidFill>
                  <a:schemeClr val="tx1"/>
                </a:solidFill>
              </a:rPr>
              <a:t>第一章 计算机网络概述</a:t>
            </a:r>
          </a:p>
          <a:p>
            <a:endParaRPr lang="zh-CN" altLang="en-US" sz="2130" dirty="0"/>
          </a:p>
          <a:p>
            <a:r>
              <a:rPr lang="zh-CN" altLang="en-US" sz="2130" dirty="0"/>
              <a:t>第二章 网络应用</a:t>
            </a:r>
          </a:p>
          <a:p>
            <a:endParaRPr lang="zh-CN" altLang="en-US" sz="2130" dirty="0"/>
          </a:p>
          <a:p>
            <a:r>
              <a:rPr lang="zh-CN" altLang="en-US" sz="2130" dirty="0"/>
              <a:t>第三</a:t>
            </a:r>
            <a:r>
              <a:rPr lang="zh-CN" altLang="en-US" sz="2130" dirty="0" smtClean="0"/>
              <a:t>章 传输</a:t>
            </a:r>
            <a:r>
              <a:rPr lang="zh-CN" altLang="en-US" sz="2130" dirty="0"/>
              <a:t>层</a:t>
            </a:r>
          </a:p>
          <a:p>
            <a:endParaRPr lang="zh-CN" altLang="en-US" sz="2130" dirty="0"/>
          </a:p>
          <a:p>
            <a:r>
              <a:rPr lang="zh-CN" altLang="en-US" sz="2130" dirty="0"/>
              <a:t>第四章 网络层</a:t>
            </a:r>
          </a:p>
          <a:p>
            <a:endParaRPr lang="zh-CN" altLang="en-US" sz="2130" dirty="0"/>
          </a:p>
          <a:p>
            <a:r>
              <a:rPr lang="zh-CN" altLang="en-US" sz="2130" dirty="0"/>
              <a:t>第五章 数据链路层与局域网</a:t>
            </a:r>
          </a:p>
          <a:p>
            <a:endParaRPr lang="zh-CN" altLang="en-US" sz="2130" dirty="0"/>
          </a:p>
          <a:p>
            <a:r>
              <a:rPr lang="zh-CN" altLang="en-US" sz="2130" dirty="0"/>
              <a:t>第六章 物理层</a:t>
            </a:r>
          </a:p>
          <a:p>
            <a:endParaRPr lang="zh-CN" altLang="en-US" sz="2130" dirty="0"/>
          </a:p>
          <a:p>
            <a:r>
              <a:rPr lang="zh-CN" altLang="en-US" sz="2130" dirty="0"/>
              <a:t>第七章 无线与移动网络</a:t>
            </a:r>
          </a:p>
          <a:p>
            <a:endParaRPr lang="zh-CN" altLang="en-US" sz="2130" dirty="0"/>
          </a:p>
          <a:p>
            <a:r>
              <a:rPr lang="zh-CN" altLang="en-US" sz="2130" dirty="0"/>
              <a:t>第八章 网络安全基础</a:t>
            </a:r>
          </a:p>
        </p:txBody>
      </p:sp>
      <p:sp>
        <p:nvSpPr>
          <p:cNvPr id="2" name="左大括号 1"/>
          <p:cNvSpPr/>
          <p:nvPr/>
        </p:nvSpPr>
        <p:spPr>
          <a:xfrm>
            <a:off x="5039995" y="970915"/>
            <a:ext cx="90170" cy="500634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5603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1.4.1 </a:t>
            </a:r>
            <a:r>
              <a:rPr lang="zh-CN" altLang="en-US" sz="2400"/>
              <a:t>速率与带宽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775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带宽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通信和信号处理领域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，指的是信号的频带宽度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最高和最低频率之差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，单位：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Hz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（赫兹）。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计算机网络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中，指的是一条链路或信道的最高数据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速率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，单位：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-40005" y="-122555"/>
            <a:ext cx="18973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>
                <a:sym typeface="+mn-ea"/>
              </a:rPr>
              <a:t>1.4.1 </a:t>
            </a:r>
            <a:r>
              <a:rPr lang="zh-CN" altLang="en-US">
                <a:sym typeface="+mn-ea"/>
              </a:rPr>
              <a:t>速率与带宽</a:t>
            </a:r>
            <a:endParaRPr lang="zh-CN" altLang="en-US"/>
          </a:p>
        </p:txBody>
      </p:sp>
      <p:sp>
        <p:nvSpPr>
          <p:cNvPr id="16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 dirty="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dirty="0">
                <a:sym typeface="+mn-ea"/>
              </a:rPr>
              <a:t>           </a:t>
            </a:r>
            <a:endParaRPr lang="en-US" altLang="zh-CN" dirty="0"/>
          </a:p>
          <a:p>
            <a:r>
              <a:rPr lang="zh-CN" altLang="en-US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 dirty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5660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1.4.1 </a:t>
            </a:r>
            <a:r>
              <a:rPr lang="zh-CN" altLang="en-US" sz="2400"/>
              <a:t>速率与带宽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7753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带宽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通信和信号处理领域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，指的是信号的频带宽度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最高和最低频率之差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)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，单位：</a:t>
            </a:r>
            <a:r>
              <a:rPr lang="en-US" altLang="zh-CN" sz="2000" dirty="0" smtClean="0">
                <a:latin typeface="微软雅黑" panose="020B0503020204020204" charset="-122"/>
                <a:ea typeface="微软雅黑" panose="020B0503020204020204" charset="-122"/>
              </a:rPr>
              <a:t>Hz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（赫兹）。</a:t>
            </a:r>
            <a:endParaRPr lang="en-US" altLang="zh-CN" sz="20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计算机网络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中，指的是一条链路或信道的最高数据</a:t>
            </a: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速率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，单位：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bit/s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（位每秒</a:t>
            </a:r>
            <a:r>
              <a:rPr lang="zh-CN" altLang="en-US" sz="2000" dirty="0" smtClean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-40005" y="-122555"/>
            <a:ext cx="18973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fontAlgn="auto">
              <a:lnSpc>
                <a:spcPct val="150000"/>
              </a:lnSpc>
              <a:buNone/>
            </a:pPr>
            <a:r>
              <a:rPr lang="en-US" altLang="zh-CN">
                <a:sym typeface="+mn-ea"/>
              </a:rPr>
              <a:t>1.4.1 </a:t>
            </a:r>
            <a:r>
              <a:rPr lang="zh-CN" altLang="en-US">
                <a:sym typeface="+mn-ea"/>
              </a:rPr>
              <a:t>速率与带宽</a:t>
            </a:r>
            <a:endParaRPr lang="zh-CN" altLang="en-US"/>
          </a:p>
        </p:txBody>
      </p:sp>
      <p:sp>
        <p:nvSpPr>
          <p:cNvPr id="16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 dirty="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dirty="0">
                <a:sym typeface="+mn-ea"/>
              </a:rPr>
              <a:t>           </a:t>
            </a:r>
            <a:endParaRPr lang="en-US" altLang="zh-CN" dirty="0"/>
          </a:p>
          <a:p>
            <a:r>
              <a:rPr lang="zh-CN" altLang="en-US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 dirty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415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1.4.2.0 </a:t>
            </a:r>
            <a:r>
              <a:rPr lang="zh-CN" altLang="en-US" sz="2400"/>
              <a:t>时延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1135024" y="2138093"/>
            <a:ext cx="10721618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通常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将连接两个结点的直接链路称为一个“跳步”，简称“跳”。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2" r="41135"/>
          <a:stretch>
            <a:fillRect/>
          </a:stretch>
        </p:blipFill>
        <p:spPr>
          <a:xfrm rot="16200000">
            <a:off x="4780468" y="1739043"/>
            <a:ext cx="2711303" cy="6858000"/>
          </a:xfrm>
          <a:prstGeom prst="round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0" y="-10795"/>
            <a:ext cx="121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1.4.2 </a:t>
            </a:r>
            <a:r>
              <a:rPr lang="zh-CN" altLang="en-US">
                <a:sym typeface="+mn-ea"/>
              </a:rPr>
              <a:t>时延</a:t>
            </a:r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24" name="左大括号 23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051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1.4.2.0 </a:t>
            </a:r>
            <a:r>
              <a:rPr lang="zh-CN" altLang="en-US" sz="2400"/>
              <a:t>时延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1135024" y="2138093"/>
            <a:ext cx="10721618" cy="513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通常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将连接两个结点的直接链路称为一个“跳步”，简称“跳”。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2" r="41135"/>
          <a:stretch>
            <a:fillRect/>
          </a:stretch>
        </p:blipFill>
        <p:spPr>
          <a:xfrm rot="16200000">
            <a:off x="4780468" y="1739043"/>
            <a:ext cx="2711303" cy="6858000"/>
          </a:xfrm>
          <a:prstGeom prst="round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0" y="-10795"/>
            <a:ext cx="121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1.4.2 </a:t>
            </a:r>
            <a:r>
              <a:rPr lang="zh-CN" altLang="en-US">
                <a:sym typeface="+mn-ea"/>
              </a:rPr>
              <a:t>时延</a:t>
            </a:r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24" name="左大括号 23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946967" y="4502552"/>
            <a:ext cx="96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>
                <a:solidFill>
                  <a:srgbClr val="C00000"/>
                </a:solidFill>
              </a:rPr>
              <a:t>第一跳</a:t>
            </a:r>
            <a:endParaRPr kumimoji="1" lang="zh-CN" altLang="en-US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05500" y="4502552"/>
            <a:ext cx="96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C00000"/>
                </a:solidFill>
              </a:rPr>
              <a:t>第二跳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83971" y="4502552"/>
            <a:ext cx="960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C00000"/>
                </a:solidFill>
              </a:rPr>
              <a:t>第三跳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11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1.4.2.0 </a:t>
            </a:r>
            <a:r>
              <a:rPr lang="zh-CN" altLang="en-US" sz="2400"/>
              <a:t>时延</a:t>
            </a:r>
          </a:p>
        </p:txBody>
      </p:sp>
      <p:sp>
        <p:nvSpPr>
          <p:cNvPr id="6" name="TextBox 4"/>
          <p:cNvSpPr txBox="1"/>
          <p:nvPr/>
        </p:nvSpPr>
        <p:spPr>
          <a:xfrm>
            <a:off x="1135024" y="2138093"/>
            <a:ext cx="10721618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通常将连接两个结点的直接链路称为一个“跳步”，简称“跳”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时延：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指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数据从网络中的一个结点（主机或交换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设备）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到达另一结点所需要的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时间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2" r="41135"/>
          <a:stretch>
            <a:fillRect/>
          </a:stretch>
        </p:blipFill>
        <p:spPr>
          <a:xfrm rot="16200000">
            <a:off x="4780468" y="1739043"/>
            <a:ext cx="2711303" cy="6858000"/>
          </a:xfrm>
          <a:prstGeom prst="round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0" y="-10795"/>
            <a:ext cx="121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1.4.2 </a:t>
            </a:r>
            <a:r>
              <a:rPr lang="zh-CN" altLang="en-US">
                <a:sym typeface="+mn-ea"/>
              </a:rPr>
              <a:t>时延</a:t>
            </a:r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24" name="左大括号 23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30" name="矩形 29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54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1.4.2.0 </a:t>
            </a:r>
            <a:r>
              <a:rPr lang="zh-CN" altLang="en-US" sz="2400"/>
              <a:t>时延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002190" cy="5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分组每跳传输过程中主要产生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类时间延迟：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0" y="-10795"/>
            <a:ext cx="121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1.4.2 </a:t>
            </a:r>
            <a:r>
              <a:rPr lang="zh-CN" altLang="en-US">
                <a:sym typeface="+mn-ea"/>
              </a:rPr>
              <a:t>时延</a:t>
            </a:r>
            <a:endParaRPr lang="zh-CN" altLang="en-US"/>
          </a:p>
        </p:txBody>
      </p:sp>
      <p:sp>
        <p:nvSpPr>
          <p:cNvPr id="10" name="罐形 9"/>
          <p:cNvSpPr/>
          <p:nvPr/>
        </p:nvSpPr>
        <p:spPr>
          <a:xfrm>
            <a:off x="2351044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1726011" y="4474975"/>
            <a:ext cx="625033" cy="35944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A</a:t>
            </a:r>
            <a:endParaRPr kumimoji="1" lang="zh-CN" altLang="en-US" sz="1600" dirty="0"/>
          </a:p>
        </p:txBody>
      </p:sp>
      <p:sp>
        <p:nvSpPr>
          <p:cNvPr id="17" name="罐形 16"/>
          <p:cNvSpPr/>
          <p:nvPr/>
        </p:nvSpPr>
        <p:spPr>
          <a:xfrm>
            <a:off x="7202766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cxnSp>
        <p:nvCxnSpPr>
          <p:cNvPr id="16" name="直线连接符 15"/>
          <p:cNvCxnSpPr>
            <a:stCxn id="10" idx="4"/>
            <a:endCxn id="17" idx="2"/>
          </p:cNvCxnSpPr>
          <p:nvPr/>
        </p:nvCxnSpPr>
        <p:spPr>
          <a:xfrm>
            <a:off x="3999220" y="4228935"/>
            <a:ext cx="3203546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>
            <a:endCxn id="10" idx="2"/>
          </p:cNvCxnSpPr>
          <p:nvPr/>
        </p:nvCxnSpPr>
        <p:spPr>
          <a:xfrm>
            <a:off x="312516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17" idx="4"/>
          </p:cNvCxnSpPr>
          <p:nvPr/>
        </p:nvCxnSpPr>
        <p:spPr>
          <a:xfrm>
            <a:off x="8850942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7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1.4.2.0 </a:t>
            </a:r>
            <a:r>
              <a:rPr lang="zh-CN" altLang="en-US" sz="2400"/>
              <a:t>时延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002190" cy="5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分组每跳传输过程中主要产生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类时间延迟：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0" y="-10795"/>
            <a:ext cx="121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1.4.2 </a:t>
            </a:r>
            <a:r>
              <a:rPr lang="zh-CN" altLang="en-US">
                <a:sym typeface="+mn-ea"/>
              </a:rPr>
              <a:t>时延</a:t>
            </a:r>
            <a:endParaRPr lang="zh-CN" altLang="en-US"/>
          </a:p>
        </p:txBody>
      </p:sp>
      <p:sp>
        <p:nvSpPr>
          <p:cNvPr id="10" name="罐形 9"/>
          <p:cNvSpPr/>
          <p:nvPr/>
        </p:nvSpPr>
        <p:spPr>
          <a:xfrm>
            <a:off x="2351044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2038527" y="4474975"/>
            <a:ext cx="625033" cy="35944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A</a:t>
            </a:r>
            <a:endParaRPr kumimoji="1" lang="zh-CN" altLang="en-US" sz="1600" dirty="0"/>
          </a:p>
        </p:txBody>
      </p:sp>
      <p:sp>
        <p:nvSpPr>
          <p:cNvPr id="17" name="罐形 16"/>
          <p:cNvSpPr/>
          <p:nvPr/>
        </p:nvSpPr>
        <p:spPr>
          <a:xfrm>
            <a:off x="7202766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cxnSp>
        <p:nvCxnSpPr>
          <p:cNvPr id="16" name="直线连接符 15"/>
          <p:cNvCxnSpPr>
            <a:stCxn id="10" idx="4"/>
            <a:endCxn id="17" idx="2"/>
          </p:cNvCxnSpPr>
          <p:nvPr/>
        </p:nvCxnSpPr>
        <p:spPr>
          <a:xfrm>
            <a:off x="3999220" y="4228935"/>
            <a:ext cx="3203546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>
            <a:endCxn id="10" idx="2"/>
          </p:cNvCxnSpPr>
          <p:nvPr/>
        </p:nvCxnSpPr>
        <p:spPr>
          <a:xfrm>
            <a:off x="312516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17" idx="4"/>
          </p:cNvCxnSpPr>
          <p:nvPr/>
        </p:nvCxnSpPr>
        <p:spPr>
          <a:xfrm>
            <a:off x="8850942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231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1.4.2.0 </a:t>
            </a:r>
            <a:r>
              <a:rPr lang="zh-CN" altLang="en-US" sz="2400"/>
              <a:t>时延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002190" cy="5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分组每跳传输过程中主要产生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类时间延迟：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0" y="-10795"/>
            <a:ext cx="121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1.4.2 </a:t>
            </a:r>
            <a:r>
              <a:rPr lang="zh-CN" altLang="en-US">
                <a:sym typeface="+mn-ea"/>
              </a:rPr>
              <a:t>时延</a:t>
            </a:r>
            <a:endParaRPr lang="zh-CN" altLang="en-US"/>
          </a:p>
        </p:txBody>
      </p:sp>
      <p:sp>
        <p:nvSpPr>
          <p:cNvPr id="10" name="罐形 9"/>
          <p:cNvSpPr/>
          <p:nvPr/>
        </p:nvSpPr>
        <p:spPr>
          <a:xfrm>
            <a:off x="2351044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2351044" y="4474975"/>
            <a:ext cx="625033" cy="35944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A</a:t>
            </a:r>
            <a:endParaRPr kumimoji="1" lang="zh-CN" altLang="en-US" sz="1600" dirty="0"/>
          </a:p>
        </p:txBody>
      </p:sp>
      <p:sp>
        <p:nvSpPr>
          <p:cNvPr id="17" name="罐形 16"/>
          <p:cNvSpPr/>
          <p:nvPr/>
        </p:nvSpPr>
        <p:spPr>
          <a:xfrm>
            <a:off x="7202766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cxnSp>
        <p:nvCxnSpPr>
          <p:cNvPr id="16" name="直线连接符 15"/>
          <p:cNvCxnSpPr>
            <a:stCxn id="10" idx="4"/>
            <a:endCxn id="17" idx="2"/>
          </p:cNvCxnSpPr>
          <p:nvPr/>
        </p:nvCxnSpPr>
        <p:spPr>
          <a:xfrm>
            <a:off x="3999220" y="4228935"/>
            <a:ext cx="3203546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>
            <a:endCxn id="10" idx="2"/>
          </p:cNvCxnSpPr>
          <p:nvPr/>
        </p:nvCxnSpPr>
        <p:spPr>
          <a:xfrm>
            <a:off x="312516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17" idx="4"/>
          </p:cNvCxnSpPr>
          <p:nvPr/>
        </p:nvCxnSpPr>
        <p:spPr>
          <a:xfrm>
            <a:off x="8850942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87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1.4.2.0 </a:t>
            </a:r>
            <a:r>
              <a:rPr lang="zh-CN" altLang="en-US" sz="2400"/>
              <a:t>时延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002190" cy="5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分组每跳传输过程中主要产生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类时间延迟：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0" y="-10795"/>
            <a:ext cx="121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1.4.2 </a:t>
            </a:r>
            <a:r>
              <a:rPr lang="zh-CN" altLang="en-US">
                <a:sym typeface="+mn-ea"/>
              </a:rPr>
              <a:t>时延</a:t>
            </a:r>
            <a:endParaRPr lang="zh-CN" altLang="en-US"/>
          </a:p>
        </p:txBody>
      </p:sp>
      <p:sp>
        <p:nvSpPr>
          <p:cNvPr id="10" name="罐形 9"/>
          <p:cNvSpPr/>
          <p:nvPr/>
        </p:nvSpPr>
        <p:spPr>
          <a:xfrm>
            <a:off x="2351044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2351044" y="4474975"/>
            <a:ext cx="625033" cy="35944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A</a:t>
            </a:r>
            <a:endParaRPr kumimoji="1" lang="zh-CN" altLang="en-US" sz="1600" dirty="0"/>
          </a:p>
        </p:txBody>
      </p:sp>
      <p:sp>
        <p:nvSpPr>
          <p:cNvPr id="17" name="罐形 16"/>
          <p:cNvSpPr/>
          <p:nvPr/>
        </p:nvSpPr>
        <p:spPr>
          <a:xfrm>
            <a:off x="7202766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cxnSp>
        <p:nvCxnSpPr>
          <p:cNvPr id="16" name="直线连接符 15"/>
          <p:cNvCxnSpPr>
            <a:stCxn id="10" idx="4"/>
            <a:endCxn id="17" idx="2"/>
          </p:cNvCxnSpPr>
          <p:nvPr/>
        </p:nvCxnSpPr>
        <p:spPr>
          <a:xfrm>
            <a:off x="3999220" y="4228935"/>
            <a:ext cx="3203546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>
            <a:endCxn id="10" idx="2"/>
          </p:cNvCxnSpPr>
          <p:nvPr/>
        </p:nvCxnSpPr>
        <p:spPr>
          <a:xfrm>
            <a:off x="312516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17" idx="4"/>
          </p:cNvCxnSpPr>
          <p:nvPr/>
        </p:nvCxnSpPr>
        <p:spPr>
          <a:xfrm>
            <a:off x="8850942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左大括号 17"/>
          <p:cNvSpPr/>
          <p:nvPr/>
        </p:nvSpPr>
        <p:spPr>
          <a:xfrm rot="16200000">
            <a:off x="2472580" y="4846961"/>
            <a:ext cx="381964" cy="625034"/>
          </a:xfrm>
          <a:prstGeom prst="leftBrace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590615" y="5588247"/>
            <a:ext cx="214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结点处理时延，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baseline="-25000" dirty="0" smtClean="0"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822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1.4.2.0 </a:t>
            </a:r>
            <a:r>
              <a:rPr lang="zh-CN" altLang="en-US" sz="2400"/>
              <a:t>时延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002190" cy="5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分组每跳传输过程中主要产生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类时间延迟：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0" y="-10795"/>
            <a:ext cx="121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1.4.2 </a:t>
            </a:r>
            <a:r>
              <a:rPr lang="zh-CN" altLang="en-US">
                <a:sym typeface="+mn-ea"/>
              </a:rPr>
              <a:t>时延</a:t>
            </a:r>
            <a:endParaRPr lang="zh-CN" altLang="en-US"/>
          </a:p>
        </p:txBody>
      </p:sp>
      <p:sp>
        <p:nvSpPr>
          <p:cNvPr id="10" name="罐形 9"/>
          <p:cNvSpPr/>
          <p:nvPr/>
        </p:nvSpPr>
        <p:spPr>
          <a:xfrm>
            <a:off x="2351044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2351044" y="4474975"/>
            <a:ext cx="625033" cy="35944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A</a:t>
            </a:r>
            <a:endParaRPr kumimoji="1" lang="zh-CN" altLang="en-US" sz="1600" dirty="0"/>
          </a:p>
        </p:txBody>
      </p:sp>
      <p:sp>
        <p:nvSpPr>
          <p:cNvPr id="17" name="罐形 16"/>
          <p:cNvSpPr/>
          <p:nvPr/>
        </p:nvSpPr>
        <p:spPr>
          <a:xfrm>
            <a:off x="7202766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cxnSp>
        <p:nvCxnSpPr>
          <p:cNvPr id="16" name="直线连接符 15"/>
          <p:cNvCxnSpPr>
            <a:stCxn id="10" idx="4"/>
            <a:endCxn id="17" idx="2"/>
          </p:cNvCxnSpPr>
          <p:nvPr/>
        </p:nvCxnSpPr>
        <p:spPr>
          <a:xfrm>
            <a:off x="3999220" y="4228935"/>
            <a:ext cx="3203546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3363996" y="4477515"/>
            <a:ext cx="625033" cy="35944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B</a:t>
            </a:r>
            <a:endParaRPr kumimoji="1" lang="zh-CN" altLang="en-US" sz="1600" dirty="0"/>
          </a:p>
        </p:txBody>
      </p:sp>
      <p:cxnSp>
        <p:nvCxnSpPr>
          <p:cNvPr id="23" name="直线连接符 22"/>
          <p:cNvCxnSpPr>
            <a:endCxn id="10" idx="2"/>
          </p:cNvCxnSpPr>
          <p:nvPr/>
        </p:nvCxnSpPr>
        <p:spPr>
          <a:xfrm>
            <a:off x="312516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17" idx="4"/>
          </p:cNvCxnSpPr>
          <p:nvPr/>
        </p:nvCxnSpPr>
        <p:spPr>
          <a:xfrm>
            <a:off x="8850942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左大括号 17"/>
          <p:cNvSpPr/>
          <p:nvPr/>
        </p:nvSpPr>
        <p:spPr>
          <a:xfrm rot="16200000">
            <a:off x="2472580" y="4846961"/>
            <a:ext cx="381964" cy="625034"/>
          </a:xfrm>
          <a:prstGeom prst="leftBrace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590615" y="5588247"/>
            <a:ext cx="2145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结点处理时延，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baseline="-25000" dirty="0" smtClean="0"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894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084705" y="3371215"/>
            <a:ext cx="5083810" cy="74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 </a:t>
            </a:r>
            <a:r>
              <a:rPr lang="zh-CN" altLang="en-US" sz="2125">
                <a:sym typeface="+mn-ea"/>
              </a:rPr>
              <a:t>计算机网络概述</a:t>
            </a:r>
            <a:endParaRPr lang="zh-CN" altLang="en-US" sz="2125">
              <a:solidFill>
                <a:schemeClr val="tx1"/>
              </a:solidFill>
            </a:endParaRPr>
          </a:p>
          <a:p>
            <a:endParaRPr lang="zh-CN" altLang="en-US" sz="2130"/>
          </a:p>
        </p:txBody>
      </p:sp>
      <p:sp>
        <p:nvSpPr>
          <p:cNvPr id="7" name="文本框 6"/>
          <p:cNvSpPr txBox="1"/>
          <p:nvPr/>
        </p:nvSpPr>
        <p:spPr>
          <a:xfrm>
            <a:off x="4370070" y="1804035"/>
            <a:ext cx="5137150" cy="402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>
                <a:solidFill>
                  <a:schemeClr val="tx2">
                    <a:lumMod val="90000"/>
                  </a:schemeClr>
                </a:solidFill>
              </a:rPr>
              <a:t>第一节 计算机网络基本概念</a:t>
            </a:r>
            <a:endParaRPr lang="zh-CN" altLang="en-US" sz="2130">
              <a:solidFill>
                <a:schemeClr val="tx1"/>
              </a:solidFill>
            </a:endParaRPr>
          </a:p>
          <a:p>
            <a:endParaRPr lang="zh-CN" altLang="en-US" sz="2130"/>
          </a:p>
          <a:p>
            <a:r>
              <a:rPr lang="zh-CN" altLang="en-US" sz="2130">
                <a:solidFill>
                  <a:schemeClr val="tx2">
                    <a:lumMod val="90000"/>
                  </a:schemeClr>
                </a:solidFill>
              </a:rPr>
              <a:t>第二节 计算机网络结构</a:t>
            </a:r>
            <a:endParaRPr lang="zh-CN" altLang="en-US" sz="2130"/>
          </a:p>
          <a:p>
            <a:endParaRPr lang="zh-CN" altLang="en-US" sz="2130"/>
          </a:p>
          <a:p>
            <a:r>
              <a:rPr lang="zh-CN" altLang="en-US" sz="2130">
                <a:solidFill>
                  <a:schemeClr val="accent6"/>
                </a:solidFill>
              </a:rPr>
              <a:t>第三节 数据交换技术</a:t>
            </a:r>
            <a:endParaRPr lang="zh-CN" altLang="en-US" sz="2130"/>
          </a:p>
          <a:p>
            <a:endParaRPr lang="zh-CN" altLang="en-US" sz="2130"/>
          </a:p>
          <a:p>
            <a:r>
              <a:rPr lang="zh-CN" altLang="en-US" sz="2130"/>
              <a:t>第四节 计算机网络性能</a:t>
            </a:r>
          </a:p>
          <a:p>
            <a:endParaRPr lang="zh-CN" altLang="en-US" sz="2130"/>
          </a:p>
          <a:p>
            <a:r>
              <a:rPr lang="zh-CN" altLang="en-US" sz="2130"/>
              <a:t>第五节 计算机网络体系结构</a:t>
            </a:r>
          </a:p>
          <a:p>
            <a:endParaRPr lang="zh-CN" altLang="en-US" sz="2130"/>
          </a:p>
          <a:p>
            <a:r>
              <a:rPr lang="zh-CN" altLang="en-US" sz="2130"/>
              <a:t>第六节 计算机网络与因特网发展简史</a:t>
            </a:r>
          </a:p>
          <a:p>
            <a:endParaRPr lang="zh-CN" altLang="en-US" sz="2130"/>
          </a:p>
        </p:txBody>
      </p:sp>
      <p:sp>
        <p:nvSpPr>
          <p:cNvPr id="2" name="左大括号 1"/>
          <p:cNvSpPr/>
          <p:nvPr/>
        </p:nvSpPr>
        <p:spPr>
          <a:xfrm>
            <a:off x="4253230" y="1894840"/>
            <a:ext cx="116840" cy="339534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1.4.2.0 </a:t>
            </a:r>
            <a:r>
              <a:rPr lang="zh-CN" altLang="en-US" sz="2400"/>
              <a:t>时延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002190" cy="5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分组每跳传输过程中主要产生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类时间延迟：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0" y="-10795"/>
            <a:ext cx="121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1.4.2 </a:t>
            </a:r>
            <a:r>
              <a:rPr lang="zh-CN" altLang="en-US">
                <a:sym typeface="+mn-ea"/>
              </a:rPr>
              <a:t>时延</a:t>
            </a:r>
            <a:endParaRPr lang="zh-CN" altLang="en-US"/>
          </a:p>
        </p:txBody>
      </p:sp>
      <p:sp>
        <p:nvSpPr>
          <p:cNvPr id="10" name="罐形 9"/>
          <p:cNvSpPr/>
          <p:nvPr/>
        </p:nvSpPr>
        <p:spPr>
          <a:xfrm>
            <a:off x="2351044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2728772" y="4477515"/>
            <a:ext cx="625033" cy="35944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A</a:t>
            </a:r>
            <a:endParaRPr kumimoji="1" lang="zh-CN" altLang="en-US" sz="1600" dirty="0"/>
          </a:p>
        </p:txBody>
      </p:sp>
      <p:sp>
        <p:nvSpPr>
          <p:cNvPr id="17" name="罐形 16"/>
          <p:cNvSpPr/>
          <p:nvPr/>
        </p:nvSpPr>
        <p:spPr>
          <a:xfrm>
            <a:off x="7202766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cxnSp>
        <p:nvCxnSpPr>
          <p:cNvPr id="16" name="直线连接符 15"/>
          <p:cNvCxnSpPr>
            <a:stCxn id="10" idx="4"/>
            <a:endCxn id="17" idx="2"/>
          </p:cNvCxnSpPr>
          <p:nvPr/>
        </p:nvCxnSpPr>
        <p:spPr>
          <a:xfrm>
            <a:off x="3999220" y="4228935"/>
            <a:ext cx="3203546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3363996" y="4477515"/>
            <a:ext cx="625033" cy="35944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B</a:t>
            </a:r>
            <a:endParaRPr kumimoji="1" lang="zh-CN" altLang="en-US" sz="1600" dirty="0"/>
          </a:p>
        </p:txBody>
      </p:sp>
      <p:cxnSp>
        <p:nvCxnSpPr>
          <p:cNvPr id="23" name="直线连接符 22"/>
          <p:cNvCxnSpPr>
            <a:endCxn id="10" idx="2"/>
          </p:cNvCxnSpPr>
          <p:nvPr/>
        </p:nvCxnSpPr>
        <p:spPr>
          <a:xfrm>
            <a:off x="312516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17" idx="4"/>
          </p:cNvCxnSpPr>
          <p:nvPr/>
        </p:nvCxnSpPr>
        <p:spPr>
          <a:xfrm>
            <a:off x="8850942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06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1.4.2.0 </a:t>
            </a:r>
            <a:r>
              <a:rPr lang="zh-CN" altLang="en-US" sz="2400"/>
              <a:t>时延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002190" cy="5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分组每跳传输过程中主要产生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类时间延迟：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0" y="-10795"/>
            <a:ext cx="121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1.4.2 </a:t>
            </a:r>
            <a:r>
              <a:rPr lang="zh-CN" altLang="en-US">
                <a:sym typeface="+mn-ea"/>
              </a:rPr>
              <a:t>时延</a:t>
            </a:r>
            <a:endParaRPr lang="zh-CN" altLang="en-US"/>
          </a:p>
        </p:txBody>
      </p:sp>
      <p:sp>
        <p:nvSpPr>
          <p:cNvPr id="10" name="罐形 9"/>
          <p:cNvSpPr/>
          <p:nvPr/>
        </p:nvSpPr>
        <p:spPr>
          <a:xfrm>
            <a:off x="2351044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2728772" y="4477515"/>
            <a:ext cx="625033" cy="35944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A</a:t>
            </a:r>
            <a:endParaRPr kumimoji="1" lang="zh-CN" altLang="en-US" sz="1600" dirty="0"/>
          </a:p>
        </p:txBody>
      </p:sp>
      <p:sp>
        <p:nvSpPr>
          <p:cNvPr id="17" name="罐形 16"/>
          <p:cNvSpPr/>
          <p:nvPr/>
        </p:nvSpPr>
        <p:spPr>
          <a:xfrm>
            <a:off x="7202766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cxnSp>
        <p:nvCxnSpPr>
          <p:cNvPr id="16" name="直线连接符 15"/>
          <p:cNvCxnSpPr>
            <a:stCxn id="10" idx="4"/>
            <a:endCxn id="17" idx="2"/>
          </p:cNvCxnSpPr>
          <p:nvPr/>
        </p:nvCxnSpPr>
        <p:spPr>
          <a:xfrm>
            <a:off x="3999220" y="4228935"/>
            <a:ext cx="3203546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圆角矩形 19"/>
          <p:cNvSpPr/>
          <p:nvPr/>
        </p:nvSpPr>
        <p:spPr>
          <a:xfrm>
            <a:off x="3363996" y="4477515"/>
            <a:ext cx="625033" cy="35944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B</a:t>
            </a:r>
            <a:endParaRPr kumimoji="1" lang="zh-CN" altLang="en-US" sz="1600" dirty="0"/>
          </a:p>
        </p:txBody>
      </p:sp>
      <p:cxnSp>
        <p:nvCxnSpPr>
          <p:cNvPr id="23" name="直线连接符 22"/>
          <p:cNvCxnSpPr>
            <a:endCxn id="10" idx="2"/>
          </p:cNvCxnSpPr>
          <p:nvPr/>
        </p:nvCxnSpPr>
        <p:spPr>
          <a:xfrm>
            <a:off x="312516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17" idx="4"/>
          </p:cNvCxnSpPr>
          <p:nvPr/>
        </p:nvCxnSpPr>
        <p:spPr>
          <a:xfrm>
            <a:off x="8850942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左大括号 17"/>
          <p:cNvSpPr/>
          <p:nvPr/>
        </p:nvSpPr>
        <p:spPr>
          <a:xfrm rot="16200000">
            <a:off x="3173013" y="4587520"/>
            <a:ext cx="381964" cy="1250067"/>
          </a:xfrm>
          <a:prstGeom prst="leftBrace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603567" y="5569326"/>
            <a:ext cx="2145889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排队时延，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baseline="-25000" dirty="0" err="1">
                <a:latin typeface="微软雅黑" panose="020B0503020204020204" charset="-122"/>
                <a:ea typeface="微软雅黑" panose="020B0503020204020204" charset="-122"/>
              </a:rPr>
              <a:t>q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142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1.4.2.0 </a:t>
            </a:r>
            <a:r>
              <a:rPr lang="zh-CN" altLang="en-US" sz="2400"/>
              <a:t>时延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002190" cy="5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分组每跳传输过程中主要产生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类时间延迟：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0" y="-10795"/>
            <a:ext cx="121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1.4.2 </a:t>
            </a:r>
            <a:r>
              <a:rPr lang="zh-CN" altLang="en-US">
                <a:sym typeface="+mn-ea"/>
              </a:rPr>
              <a:t>时延</a:t>
            </a:r>
            <a:endParaRPr lang="zh-CN" altLang="en-US"/>
          </a:p>
        </p:txBody>
      </p:sp>
      <p:sp>
        <p:nvSpPr>
          <p:cNvPr id="10" name="罐形 9"/>
          <p:cNvSpPr/>
          <p:nvPr/>
        </p:nvSpPr>
        <p:spPr>
          <a:xfrm>
            <a:off x="2351044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3357434" y="4477515"/>
            <a:ext cx="625033" cy="35944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A</a:t>
            </a:r>
            <a:endParaRPr kumimoji="1" lang="zh-CN" altLang="en-US" sz="1600" dirty="0"/>
          </a:p>
        </p:txBody>
      </p:sp>
      <p:sp>
        <p:nvSpPr>
          <p:cNvPr id="17" name="罐形 16"/>
          <p:cNvSpPr/>
          <p:nvPr/>
        </p:nvSpPr>
        <p:spPr>
          <a:xfrm>
            <a:off x="7202766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cxnSp>
        <p:nvCxnSpPr>
          <p:cNvPr id="16" name="直线连接符 15"/>
          <p:cNvCxnSpPr>
            <a:stCxn id="10" idx="4"/>
            <a:endCxn id="17" idx="2"/>
          </p:cNvCxnSpPr>
          <p:nvPr/>
        </p:nvCxnSpPr>
        <p:spPr>
          <a:xfrm>
            <a:off x="3999220" y="4228935"/>
            <a:ext cx="3203546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>
            <a:endCxn id="10" idx="2"/>
          </p:cNvCxnSpPr>
          <p:nvPr/>
        </p:nvCxnSpPr>
        <p:spPr>
          <a:xfrm>
            <a:off x="312516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17" idx="4"/>
          </p:cNvCxnSpPr>
          <p:nvPr/>
        </p:nvCxnSpPr>
        <p:spPr>
          <a:xfrm>
            <a:off x="8850942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86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1.4.2.0 </a:t>
            </a:r>
            <a:r>
              <a:rPr lang="zh-CN" altLang="en-US" sz="2400"/>
              <a:t>时延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002190" cy="5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分组每跳传输过程中主要产生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类时间延迟：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0" y="-10795"/>
            <a:ext cx="121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1.4.2 </a:t>
            </a:r>
            <a:r>
              <a:rPr lang="zh-CN" altLang="en-US">
                <a:sym typeface="+mn-ea"/>
              </a:rPr>
              <a:t>时延</a:t>
            </a:r>
            <a:endParaRPr lang="zh-CN" altLang="en-US"/>
          </a:p>
        </p:txBody>
      </p:sp>
      <p:sp>
        <p:nvSpPr>
          <p:cNvPr id="10" name="罐形 9"/>
          <p:cNvSpPr/>
          <p:nvPr/>
        </p:nvSpPr>
        <p:spPr>
          <a:xfrm>
            <a:off x="2351044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3643189" y="4477515"/>
            <a:ext cx="625033" cy="35944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A</a:t>
            </a:r>
            <a:endParaRPr kumimoji="1" lang="zh-CN" altLang="en-US" sz="1600" dirty="0"/>
          </a:p>
        </p:txBody>
      </p:sp>
      <p:sp>
        <p:nvSpPr>
          <p:cNvPr id="17" name="罐形 16"/>
          <p:cNvSpPr/>
          <p:nvPr/>
        </p:nvSpPr>
        <p:spPr>
          <a:xfrm>
            <a:off x="7202766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cxnSp>
        <p:nvCxnSpPr>
          <p:cNvPr id="16" name="直线连接符 15"/>
          <p:cNvCxnSpPr>
            <a:stCxn id="10" idx="4"/>
            <a:endCxn id="17" idx="2"/>
          </p:cNvCxnSpPr>
          <p:nvPr/>
        </p:nvCxnSpPr>
        <p:spPr>
          <a:xfrm>
            <a:off x="3999220" y="4228935"/>
            <a:ext cx="3203546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>
            <a:endCxn id="10" idx="2"/>
          </p:cNvCxnSpPr>
          <p:nvPr/>
        </p:nvCxnSpPr>
        <p:spPr>
          <a:xfrm>
            <a:off x="312516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17" idx="4"/>
          </p:cNvCxnSpPr>
          <p:nvPr/>
        </p:nvCxnSpPr>
        <p:spPr>
          <a:xfrm>
            <a:off x="8850942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75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1.4.2.0 </a:t>
            </a:r>
            <a:r>
              <a:rPr lang="zh-CN" altLang="en-US" sz="2400"/>
              <a:t>时延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002190" cy="5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分组每跳传输过程中主要产生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类时间延迟：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0" y="-10795"/>
            <a:ext cx="121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1.4.2 </a:t>
            </a:r>
            <a:r>
              <a:rPr lang="zh-CN" altLang="en-US">
                <a:sym typeface="+mn-ea"/>
              </a:rPr>
              <a:t>时延</a:t>
            </a:r>
            <a:endParaRPr lang="zh-CN" altLang="en-US"/>
          </a:p>
        </p:txBody>
      </p:sp>
      <p:sp>
        <p:nvSpPr>
          <p:cNvPr id="10" name="罐形 9"/>
          <p:cNvSpPr/>
          <p:nvPr/>
        </p:nvSpPr>
        <p:spPr>
          <a:xfrm>
            <a:off x="2351044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4000382" y="4477515"/>
            <a:ext cx="625033" cy="35944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A</a:t>
            </a:r>
            <a:endParaRPr kumimoji="1" lang="zh-CN" altLang="en-US" sz="1600" dirty="0"/>
          </a:p>
        </p:txBody>
      </p:sp>
      <p:sp>
        <p:nvSpPr>
          <p:cNvPr id="17" name="罐形 16"/>
          <p:cNvSpPr/>
          <p:nvPr/>
        </p:nvSpPr>
        <p:spPr>
          <a:xfrm>
            <a:off x="7202766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cxnSp>
        <p:nvCxnSpPr>
          <p:cNvPr id="16" name="直线连接符 15"/>
          <p:cNvCxnSpPr>
            <a:stCxn id="10" idx="4"/>
            <a:endCxn id="17" idx="2"/>
          </p:cNvCxnSpPr>
          <p:nvPr/>
        </p:nvCxnSpPr>
        <p:spPr>
          <a:xfrm>
            <a:off x="3999220" y="4228935"/>
            <a:ext cx="3203546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>
            <a:endCxn id="10" idx="2"/>
          </p:cNvCxnSpPr>
          <p:nvPr/>
        </p:nvCxnSpPr>
        <p:spPr>
          <a:xfrm>
            <a:off x="312516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17" idx="4"/>
          </p:cNvCxnSpPr>
          <p:nvPr/>
        </p:nvCxnSpPr>
        <p:spPr>
          <a:xfrm>
            <a:off x="8850942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18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1.4.2.0 </a:t>
            </a:r>
            <a:r>
              <a:rPr lang="zh-CN" altLang="en-US" sz="2400"/>
              <a:t>时延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002190" cy="5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分组每跳传输过程中主要产生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类时间延迟：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0" y="-10795"/>
            <a:ext cx="121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1.4.2 </a:t>
            </a:r>
            <a:r>
              <a:rPr lang="zh-CN" altLang="en-US">
                <a:sym typeface="+mn-ea"/>
              </a:rPr>
              <a:t>时延</a:t>
            </a:r>
            <a:endParaRPr lang="zh-CN" altLang="en-US"/>
          </a:p>
        </p:txBody>
      </p:sp>
      <p:sp>
        <p:nvSpPr>
          <p:cNvPr id="10" name="罐形 9"/>
          <p:cNvSpPr/>
          <p:nvPr/>
        </p:nvSpPr>
        <p:spPr>
          <a:xfrm>
            <a:off x="2351044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4000382" y="4477515"/>
            <a:ext cx="625033" cy="35944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A</a:t>
            </a:r>
            <a:endParaRPr kumimoji="1" lang="zh-CN" altLang="en-US" sz="1600" dirty="0"/>
          </a:p>
        </p:txBody>
      </p:sp>
      <p:sp>
        <p:nvSpPr>
          <p:cNvPr id="17" name="罐形 16"/>
          <p:cNvSpPr/>
          <p:nvPr/>
        </p:nvSpPr>
        <p:spPr>
          <a:xfrm>
            <a:off x="7202766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cxnSp>
        <p:nvCxnSpPr>
          <p:cNvPr id="16" name="直线连接符 15"/>
          <p:cNvCxnSpPr>
            <a:stCxn id="10" idx="4"/>
            <a:endCxn id="17" idx="2"/>
          </p:cNvCxnSpPr>
          <p:nvPr/>
        </p:nvCxnSpPr>
        <p:spPr>
          <a:xfrm>
            <a:off x="3999220" y="4228935"/>
            <a:ext cx="3203546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>
            <a:endCxn id="10" idx="2"/>
          </p:cNvCxnSpPr>
          <p:nvPr/>
        </p:nvCxnSpPr>
        <p:spPr>
          <a:xfrm>
            <a:off x="312516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17" idx="4"/>
          </p:cNvCxnSpPr>
          <p:nvPr/>
        </p:nvCxnSpPr>
        <p:spPr>
          <a:xfrm>
            <a:off x="8850942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左大括号 17"/>
          <p:cNvSpPr/>
          <p:nvPr/>
        </p:nvSpPr>
        <p:spPr>
          <a:xfrm rot="16200000">
            <a:off x="4121338" y="4929098"/>
            <a:ext cx="381964" cy="626196"/>
          </a:xfrm>
          <a:prstGeom prst="leftBrace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603567" y="5569326"/>
            <a:ext cx="31971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传输时延或发送时延，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baseline="-25000" dirty="0" err="1">
                <a:latin typeface="微软雅黑" panose="020B0503020204020204" charset="-122"/>
                <a:ea typeface="微软雅黑" panose="020B0503020204020204" charset="-122"/>
              </a:rPr>
              <a:t>t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551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1.4.2.0 </a:t>
            </a:r>
            <a:r>
              <a:rPr lang="zh-CN" altLang="en-US" sz="2400"/>
              <a:t>时延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002190" cy="565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分组每跳传输过程中主要产生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类时间延迟：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0" y="-10795"/>
            <a:ext cx="1211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1.4.2 </a:t>
            </a:r>
            <a:r>
              <a:rPr lang="zh-CN" altLang="en-US">
                <a:sym typeface="+mn-ea"/>
              </a:rPr>
              <a:t>时延</a:t>
            </a:r>
            <a:endParaRPr lang="zh-CN" altLang="en-US"/>
          </a:p>
        </p:txBody>
      </p:sp>
      <p:sp>
        <p:nvSpPr>
          <p:cNvPr id="10" name="罐形 9"/>
          <p:cNvSpPr/>
          <p:nvPr/>
        </p:nvSpPr>
        <p:spPr>
          <a:xfrm>
            <a:off x="2351044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11" name="圆角矩形 10"/>
          <p:cNvSpPr/>
          <p:nvPr/>
        </p:nvSpPr>
        <p:spPr>
          <a:xfrm>
            <a:off x="5175692" y="4497975"/>
            <a:ext cx="625033" cy="359444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smtClean="0"/>
              <a:t>A</a:t>
            </a:r>
            <a:endParaRPr kumimoji="1" lang="zh-CN" altLang="en-US" sz="1600" dirty="0"/>
          </a:p>
        </p:txBody>
      </p:sp>
      <p:sp>
        <p:nvSpPr>
          <p:cNvPr id="17" name="罐形 16"/>
          <p:cNvSpPr/>
          <p:nvPr/>
        </p:nvSpPr>
        <p:spPr>
          <a:xfrm>
            <a:off x="7202766" y="3503905"/>
            <a:ext cx="1648176" cy="1450060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交换设备</a:t>
            </a:r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cxnSp>
        <p:nvCxnSpPr>
          <p:cNvPr id="16" name="直线连接符 15"/>
          <p:cNvCxnSpPr>
            <a:stCxn id="10" idx="4"/>
            <a:endCxn id="17" idx="2"/>
          </p:cNvCxnSpPr>
          <p:nvPr/>
        </p:nvCxnSpPr>
        <p:spPr>
          <a:xfrm>
            <a:off x="3999220" y="4228935"/>
            <a:ext cx="3203546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>
            <a:endCxn id="10" idx="2"/>
          </p:cNvCxnSpPr>
          <p:nvPr/>
        </p:nvCxnSpPr>
        <p:spPr>
          <a:xfrm>
            <a:off x="312516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/>
          <p:cNvCxnSpPr>
            <a:stCxn id="17" idx="4"/>
          </p:cNvCxnSpPr>
          <p:nvPr/>
        </p:nvCxnSpPr>
        <p:spPr>
          <a:xfrm>
            <a:off x="8850942" y="4228935"/>
            <a:ext cx="2038528" cy="0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左大括号 17"/>
          <p:cNvSpPr/>
          <p:nvPr/>
        </p:nvSpPr>
        <p:spPr>
          <a:xfrm rot="16200000">
            <a:off x="5410012" y="3640424"/>
            <a:ext cx="381964" cy="3203544"/>
          </a:xfrm>
          <a:prstGeom prst="leftBrace">
            <a:avLst/>
          </a:prstGeom>
          <a:noFill/>
          <a:ln w="38100">
            <a:solidFill>
              <a:schemeClr val="tx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704204" y="5551572"/>
            <a:ext cx="179511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/>
              <a:t>传播时延，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baseline="-25000" dirty="0" err="1">
                <a:latin typeface="微软雅黑" panose="020B0503020204020204" charset="-122"/>
                <a:ea typeface="微软雅黑" panose="020B0503020204020204" charset="-122"/>
              </a:rPr>
              <a:t>p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012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 smtClean="0"/>
              <a:t>1.4.2</a:t>
            </a:r>
            <a:r>
              <a:rPr lang="zh-CN" altLang="en-US" sz="2400" dirty="0" smtClean="0"/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时延</a:t>
            </a:r>
            <a:endParaRPr lang="zh-CN" altLang="en-US" sz="2400" dirty="0"/>
          </a:p>
        </p:txBody>
      </p:sp>
      <p:sp>
        <p:nvSpPr>
          <p:cNvPr id="6" name="TextBox 4"/>
          <p:cNvSpPr txBox="1"/>
          <p:nvPr/>
        </p:nvSpPr>
        <p:spPr>
          <a:xfrm>
            <a:off x="1135025" y="2138093"/>
            <a:ext cx="10002190" cy="107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、结点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处理时延，记为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、排队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时延，记为</a:t>
            </a:r>
            <a:r>
              <a:rPr lang="en-US" altLang="zh-CN" sz="2130" dirty="0" err="1" smtClean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 err="1" smtClean="0">
                <a:latin typeface="微软雅黑" panose="020B0503020204020204" charset="-122"/>
                <a:ea typeface="微软雅黑" panose="020B0503020204020204" charset="-122"/>
              </a:rPr>
              <a:t>q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0" y="-10795"/>
            <a:ext cx="2316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>
                <a:sym typeface="+mn-ea"/>
              </a:rPr>
              <a:t>1.4.2.1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结点处理时延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79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 smtClean="0"/>
              <a:t>1.4.2</a:t>
            </a:r>
            <a:r>
              <a:rPr lang="zh-CN" altLang="en-US" sz="2400" dirty="0" smtClean="0"/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时延</a:t>
            </a:r>
            <a:endParaRPr lang="zh-CN" altLang="en-US" sz="2400" dirty="0"/>
          </a:p>
        </p:txBody>
      </p:sp>
      <p:sp>
        <p:nvSpPr>
          <p:cNvPr id="6" name="TextBox 4"/>
          <p:cNvSpPr txBox="1"/>
          <p:nvPr/>
        </p:nvSpPr>
        <p:spPr>
          <a:xfrm>
            <a:off x="1135025" y="2138093"/>
            <a:ext cx="10002190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、结点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处理时延，记为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、排队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时延，记为</a:t>
            </a:r>
            <a:r>
              <a:rPr lang="en-US" altLang="zh-CN" sz="2130" dirty="0" err="1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 err="1">
                <a:latin typeface="微软雅黑" panose="020B0503020204020204" charset="-122"/>
                <a:ea typeface="微软雅黑" panose="020B0503020204020204" charset="-122"/>
              </a:rPr>
              <a:t>q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、传输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时延或发送时延，记为</a:t>
            </a:r>
            <a:r>
              <a:rPr lang="en-US" altLang="zh-CN" sz="2130" dirty="0" err="1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 err="1"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zh-CN" altLang="en-US" sz="2130" baseline="-250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130" dirty="0" err="1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 err="1"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=L / 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R</a:t>
            </a: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L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：分组长度，单位：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bit</a:t>
            </a: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R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：链路带宽（即速率），单位：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bit/s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0" y="-10795"/>
            <a:ext cx="2316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>
                <a:sym typeface="+mn-ea"/>
              </a:rPr>
              <a:t>1.4.2.1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结点处理时延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443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 smtClean="0"/>
              <a:t>1.4.2</a:t>
            </a:r>
            <a:r>
              <a:rPr lang="zh-CN" altLang="en-US" sz="2400" dirty="0" smtClean="0"/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时延</a:t>
            </a:r>
            <a:endParaRPr lang="zh-CN" altLang="en-US" sz="2400" dirty="0"/>
          </a:p>
        </p:txBody>
      </p:sp>
      <p:sp>
        <p:nvSpPr>
          <p:cNvPr id="6" name="TextBox 4"/>
          <p:cNvSpPr txBox="1"/>
          <p:nvPr/>
        </p:nvSpPr>
        <p:spPr>
          <a:xfrm>
            <a:off x="1135025" y="2138093"/>
            <a:ext cx="10002190" cy="402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、结点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处理时延，记为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、排队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时延，记为</a:t>
            </a:r>
            <a:r>
              <a:rPr lang="en-US" altLang="zh-CN" sz="2130" dirty="0" err="1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 err="1">
                <a:latin typeface="微软雅黑" panose="020B0503020204020204" charset="-122"/>
                <a:ea typeface="微软雅黑" panose="020B0503020204020204" charset="-122"/>
              </a:rPr>
              <a:t>q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、传输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时延或发送时延，记为</a:t>
            </a:r>
            <a:r>
              <a:rPr lang="en-US" altLang="zh-CN" sz="2130" dirty="0" err="1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 err="1"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zh-CN" altLang="en-US" sz="2130" baseline="-250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13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sz="213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=L / </a:t>
            </a:r>
            <a:r>
              <a:rPr lang="en-US" altLang="zh-CN" sz="213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R</a:t>
            </a: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L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：分组长度，单位：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bit</a:t>
            </a: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R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：链路带宽（即速率），单位：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bit/s</a:t>
            </a:r>
          </a:p>
          <a:p>
            <a:pPr>
              <a:lnSpc>
                <a:spcPct val="150000"/>
              </a:lnSpc>
            </a:pP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、传播时延，记为</a:t>
            </a:r>
            <a:r>
              <a:rPr lang="en-US" altLang="zh-CN" sz="2130" dirty="0" err="1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 err="1"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 sz="2130" baseline="-250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13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213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=D / V</a:t>
            </a:r>
          </a:p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：物理链路长度，单位：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m</a:t>
            </a: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：信号传播速度，单位：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m/s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0" y="-10795"/>
            <a:ext cx="2316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>
                <a:sym typeface="+mn-ea"/>
              </a:rPr>
              <a:t>1.4.2.1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结点处理时延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64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rgbClr val="F3F2F2"/>
            </a:gs>
            <a:gs pos="0">
              <a:schemeClr val="bg1"/>
            </a:gs>
            <a:gs pos="72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数据交换的概念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电路交换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5820" y="1264920"/>
            <a:ext cx="307086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1.3.1 </a:t>
            </a:r>
            <a:r>
              <a:rPr lang="zh-CN" altLang="en-US" sz="2130"/>
              <a:t>数据交换的概念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300" y="2631440"/>
            <a:ext cx="2755900" cy="21183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0" y="-10795"/>
            <a:ext cx="2354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1.3.1 </a:t>
            </a:r>
            <a:r>
              <a:rPr lang="zh-CN" altLang="en-US">
                <a:sym typeface="+mn-ea"/>
              </a:rPr>
              <a:t>数据交换的概念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 smtClean="0"/>
              <a:t>1.4.2</a:t>
            </a:r>
            <a:r>
              <a:rPr lang="zh-CN" altLang="en-US" sz="2400" dirty="0" smtClean="0"/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时延</a:t>
            </a:r>
            <a:endParaRPr lang="zh-CN" altLang="en-US" sz="2400" dirty="0"/>
          </a:p>
        </p:txBody>
      </p:sp>
      <p:sp>
        <p:nvSpPr>
          <p:cNvPr id="6" name="TextBox 4"/>
          <p:cNvSpPr txBox="1"/>
          <p:nvPr/>
        </p:nvSpPr>
        <p:spPr>
          <a:xfrm>
            <a:off x="1135025" y="2138093"/>
            <a:ext cx="10002190" cy="402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、结点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处理时延，记为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>
                <a:latin typeface="微软雅黑" panose="020B0503020204020204" charset="-122"/>
                <a:ea typeface="微软雅黑" panose="020B0503020204020204" charset="-122"/>
              </a:rPr>
              <a:t>c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、排队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时延，记为</a:t>
            </a:r>
            <a:r>
              <a:rPr lang="en-US" altLang="zh-CN" sz="2130" dirty="0" err="1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 err="1">
                <a:latin typeface="微软雅黑" panose="020B0503020204020204" charset="-122"/>
                <a:ea typeface="微软雅黑" panose="020B0503020204020204" charset="-122"/>
              </a:rPr>
              <a:t>q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、传输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时延或发送时延，记为</a:t>
            </a:r>
            <a:r>
              <a:rPr lang="en-US" altLang="zh-CN" sz="2130" dirty="0" err="1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 err="1"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zh-CN" altLang="en-US" sz="2130" baseline="-250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13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en-US" altLang="zh-CN" sz="213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=L / </a:t>
            </a:r>
            <a:r>
              <a:rPr lang="en-US" altLang="zh-CN" sz="213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R</a:t>
            </a: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L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：分组长度，单位：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bit</a:t>
            </a: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R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：链路带宽（即速率），单位：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bit/s</a:t>
            </a:r>
          </a:p>
          <a:p>
            <a:pPr>
              <a:lnSpc>
                <a:spcPct val="150000"/>
              </a:lnSpc>
            </a:pP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、传播时延，记为</a:t>
            </a:r>
            <a:r>
              <a:rPr lang="en-US" altLang="zh-CN" sz="2130" dirty="0" err="1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 err="1"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 sz="2130" baseline="-25000" dirty="0"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13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213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=D / V</a:t>
            </a:r>
          </a:p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：物理链路长度，单位：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m</a:t>
            </a: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V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：信号传播速度，单位：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m/s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0" y="-10795"/>
            <a:ext cx="2316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>
                <a:sym typeface="+mn-ea"/>
              </a:rPr>
              <a:t>1.4.2.1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结点处理时延</a:t>
            </a: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980271" y="3629819"/>
            <a:ext cx="37609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200" dirty="0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en-US" altLang="zh-CN" sz="3200" baseline="-25000" dirty="0">
                <a:latin typeface="Microsoft YaHei" charset="-122"/>
                <a:ea typeface="Microsoft YaHei" charset="-122"/>
                <a:cs typeface="Microsoft YaHei" charset="-122"/>
              </a:rPr>
              <a:t>h</a:t>
            </a:r>
            <a:r>
              <a:rPr lang="en-US" altLang="zh-CN" sz="3200" dirty="0">
                <a:latin typeface="Microsoft YaHei" charset="-122"/>
                <a:ea typeface="Microsoft YaHei" charset="-122"/>
                <a:cs typeface="Microsoft YaHei" charset="-122"/>
              </a:rPr>
              <a:t>=d</a:t>
            </a:r>
            <a:r>
              <a:rPr lang="en-US" altLang="zh-CN" sz="3200" baseline="-25000" dirty="0">
                <a:latin typeface="Microsoft YaHei" charset="-122"/>
                <a:ea typeface="Microsoft YaHei" charset="-122"/>
                <a:cs typeface="Microsoft YaHei" charset="-122"/>
              </a:rPr>
              <a:t>c </a:t>
            </a:r>
            <a:r>
              <a:rPr lang="en-US" altLang="zh-CN" sz="3200" dirty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en-US" altLang="zh-CN" sz="3200" dirty="0" err="1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en-US" altLang="zh-CN" sz="3200" baseline="-25000" dirty="0" err="1">
                <a:latin typeface="Microsoft YaHei" charset="-122"/>
                <a:ea typeface="Microsoft YaHei" charset="-122"/>
                <a:cs typeface="Microsoft YaHei" charset="-122"/>
              </a:rPr>
              <a:t>q</a:t>
            </a:r>
            <a:r>
              <a:rPr lang="en-US" altLang="zh-CN" sz="3200" dirty="0" err="1">
                <a:latin typeface="Microsoft YaHei" charset="-122"/>
                <a:ea typeface="Microsoft YaHei" charset="-122"/>
                <a:cs typeface="Microsoft YaHei" charset="-122"/>
              </a:rPr>
              <a:t>+d</a:t>
            </a:r>
            <a:r>
              <a:rPr lang="en-US" altLang="zh-CN" sz="3200" baseline="-25000" dirty="0" err="1">
                <a:latin typeface="Microsoft YaHei" charset="-122"/>
                <a:ea typeface="Microsoft YaHei" charset="-122"/>
                <a:cs typeface="Microsoft YaHei" charset="-122"/>
              </a:rPr>
              <a:t>t</a:t>
            </a:r>
            <a:r>
              <a:rPr lang="en-US" altLang="zh-CN" sz="3200" baseline="-25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200" dirty="0">
                <a:latin typeface="Microsoft YaHei" charset="-122"/>
                <a:ea typeface="Microsoft YaHei" charset="-122"/>
                <a:cs typeface="Microsoft YaHei" charset="-122"/>
              </a:rPr>
              <a:t>+</a:t>
            </a:r>
            <a:r>
              <a:rPr lang="en-US" altLang="zh-CN" sz="3200" dirty="0" err="1">
                <a:latin typeface="Microsoft YaHei" charset="-122"/>
                <a:ea typeface="Microsoft YaHei" charset="-122"/>
                <a:cs typeface="Microsoft YaHei" charset="-122"/>
              </a:rPr>
              <a:t>d</a:t>
            </a:r>
            <a:r>
              <a:rPr lang="en-US" altLang="zh-CN" sz="3200" baseline="-25000" dirty="0" err="1">
                <a:latin typeface="Microsoft YaHei" charset="-122"/>
                <a:ea typeface="Microsoft YaHei" charset="-122"/>
                <a:cs typeface="Microsoft YaHei" charset="-122"/>
              </a:rPr>
              <a:t>p</a:t>
            </a:r>
            <a:endParaRPr lang="zh-CN" altLang="en-US" sz="3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右大括号 11"/>
          <p:cNvSpPr/>
          <p:nvPr/>
        </p:nvSpPr>
        <p:spPr>
          <a:xfrm>
            <a:off x="6915150" y="2286000"/>
            <a:ext cx="685800" cy="3743325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451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1.4.3 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时延带宽积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None/>
            </a:pPr>
            <a:endParaRPr lang="zh-CN" altLang="en-US" sz="2400"/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002190" cy="526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时延带宽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积：物理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链路的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传播时延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链路带宽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的乘积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，记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0" y="-10795"/>
            <a:ext cx="18973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>
                <a:sym typeface="+mn-ea"/>
              </a:rPr>
              <a:t>1.4.3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时延带宽积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95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1.4.3 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时延带宽积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None/>
            </a:pPr>
            <a:endParaRPr lang="zh-CN" altLang="en-US" sz="2400"/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002190" cy="107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时延带宽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积：物理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链路的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传播时延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链路带宽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的乘积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，记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公式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G=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传播时延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×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链路带宽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en-US" altLang="zh-CN" sz="2130" dirty="0" err="1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 err="1"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 × R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0" y="-10795"/>
            <a:ext cx="18973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>
                <a:sym typeface="+mn-ea"/>
              </a:rPr>
              <a:t>1.4.3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时延带宽积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39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1.4.3 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时延带宽积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None/>
            </a:pPr>
            <a:endParaRPr lang="zh-CN" altLang="en-US" sz="2400"/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002190" cy="205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时延带宽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积：物理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链路的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传播时延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链路带宽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的乘积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，记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公式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G=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传播时延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×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链路带宽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en-US" altLang="zh-CN" sz="2130" dirty="0" err="1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 err="1"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 × R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        传播时延的单位：</a:t>
            </a:r>
            <a:r>
              <a:rPr lang="en-US" altLang="zh-CN" sz="213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带宽的单位：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13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bit/s</a:t>
            </a:r>
          </a:p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        时延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带宽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积的单位：</a:t>
            </a:r>
            <a:r>
              <a:rPr lang="en-US" altLang="zh-CN" sz="213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bit</a:t>
            </a:r>
            <a:endParaRPr lang="en-US" altLang="zh-CN" sz="213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0" y="-10795"/>
            <a:ext cx="18973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>
                <a:sym typeface="+mn-ea"/>
              </a:rPr>
              <a:t>1.4.3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时延带宽积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3060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1.4.3 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时延带宽积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None/>
            </a:pPr>
            <a:endParaRPr lang="zh-CN" altLang="en-US" sz="2400"/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002190" cy="205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时延带宽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积：物理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链路的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传播时延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链路带宽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的乘积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，记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公式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G=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传播时延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×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链路带宽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en-US" altLang="zh-CN" sz="2130" dirty="0" err="1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 err="1"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 × R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        传播时延的单位：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带宽的单位：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bit/s</a:t>
            </a:r>
          </a:p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        时延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带宽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积的单位：</a:t>
            </a:r>
            <a:r>
              <a:rPr lang="en-US" altLang="zh-CN" sz="213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bit</a:t>
            </a:r>
            <a:endParaRPr lang="en-US" altLang="zh-CN" sz="213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0" y="-10795"/>
            <a:ext cx="18973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>
                <a:sym typeface="+mn-ea"/>
              </a:rPr>
              <a:t>1.4.3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时延带宽积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21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1.4.3 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时延带宽积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None/>
            </a:pPr>
            <a:endParaRPr lang="zh-CN" altLang="en-US" sz="2400"/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002190" cy="205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时延带宽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积：物理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链路的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传播时延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链路带宽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的乘积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，记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公式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G=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传播时延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×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链路带宽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en-US" altLang="zh-CN" sz="2130" dirty="0" err="1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 err="1"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 × R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        传播时延的单位：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带宽的单位：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bit/s</a:t>
            </a:r>
          </a:p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        </a:t>
            </a: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时延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带宽</a:t>
            </a: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积的单位：</a:t>
            </a:r>
            <a:r>
              <a:rPr lang="en-US" altLang="zh-CN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bit</a:t>
            </a:r>
            <a:endParaRPr lang="en-US" altLang="zh-CN" sz="213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0" y="-10795"/>
            <a:ext cx="18973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>
                <a:sym typeface="+mn-ea"/>
              </a:rPr>
              <a:t>1.4.3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时延带宽积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116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1.4.3 </a:t>
            </a:r>
            <a:r>
              <a:rPr lang="zh-CN" altLang="en-US" sz="24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时延带宽积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fontAlgn="auto">
              <a:lnSpc>
                <a:spcPct val="150000"/>
              </a:lnSpc>
              <a:buNone/>
            </a:pPr>
            <a:endParaRPr lang="zh-CN" altLang="en-US" sz="2400"/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002190" cy="2550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时延带宽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积：物理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链路的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传播时延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与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链路带宽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的乘积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，记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公式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G=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传播时延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×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链路带宽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en-US" altLang="zh-CN" sz="2130" dirty="0" err="1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130" baseline="-25000" dirty="0" err="1"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 × R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        传播时延的单位：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带宽的单位：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bit/s</a:t>
            </a:r>
          </a:p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        </a:t>
            </a: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时延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带宽</a:t>
            </a: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积的单位：</a:t>
            </a:r>
            <a:r>
              <a:rPr lang="en-US" altLang="zh-CN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bit</a:t>
            </a:r>
          </a:p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时延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带宽积表示一段链路可以容纳的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数据位数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，也称为以位为单位的链路长度。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0" y="-10795"/>
            <a:ext cx="189738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>
                <a:sym typeface="+mn-ea"/>
              </a:rPr>
              <a:t>1.4.3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时延带宽积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4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endParaRPr lang="en-US" altLang="zh-CN" sz="2400" dirty="0"/>
          </a:p>
          <a:p>
            <a:pPr indent="0" fontAlgn="auto">
              <a:lnSpc>
                <a:spcPct val="150000"/>
              </a:lnSpc>
              <a:buNone/>
            </a:pPr>
            <a:endParaRPr lang="en-US" altLang="zh-CN" sz="2400" dirty="0" smtClean="0"/>
          </a:p>
          <a:p>
            <a:pPr indent="0" algn="ctr" fontAlgn="auto">
              <a:lnSpc>
                <a:spcPct val="150000"/>
              </a:lnSpc>
              <a:buNone/>
            </a:pPr>
            <a:r>
              <a:rPr lang="zh-CN" altLang="en-US" sz="3600" dirty="0" smtClean="0"/>
              <a:t>有排队就会有流失</a:t>
            </a:r>
            <a:r>
              <a:rPr lang="en-US" altLang="zh-CN" sz="3600" dirty="0" smtClean="0"/>
              <a:t>~</a:t>
            </a:r>
            <a:endParaRPr lang="zh-CN" altLang="en-US" sz="3600" dirty="0"/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0" y="-10795"/>
            <a:ext cx="1440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>
                <a:sym typeface="+mn-ea"/>
              </a:rPr>
              <a:t>1.4.4 </a:t>
            </a:r>
            <a:r>
              <a:rPr lang="zh-CN" altLang="en-US">
                <a:sym typeface="+mn-ea"/>
              </a:rPr>
              <a:t>丢包率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53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 dirty="0"/>
              <a:t>1.4.4 </a:t>
            </a:r>
            <a:r>
              <a:rPr lang="zh-CN" altLang="en-US" sz="2400" dirty="0"/>
              <a:t>丢包率</a:t>
            </a:r>
          </a:p>
        </p:txBody>
      </p:sp>
      <p:sp>
        <p:nvSpPr>
          <p:cNvPr id="6" name="TextBox 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94816" y="2138093"/>
            <a:ext cx="10002190" cy="3888244"/>
          </a:xfrm>
          <a:prstGeom prst="rect">
            <a:avLst/>
          </a:prstGeom>
          <a:blipFill rotWithShape="1">
            <a:blip r:embed="rId3"/>
            <a:stretch>
              <a:fillRect l="-914" r="-305" b="-1411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0" y="-10795"/>
            <a:ext cx="1440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>
                <a:sym typeface="+mn-ea"/>
              </a:rPr>
              <a:t>1.4.4 </a:t>
            </a:r>
            <a:r>
              <a:rPr lang="zh-CN" altLang="en-US">
                <a:sym typeface="+mn-ea"/>
              </a:rPr>
              <a:t>丢包率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51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1.4.5 </a:t>
            </a:r>
            <a:r>
              <a:rPr lang="zh-CN" altLang="en-US" sz="2400"/>
              <a:t>吞吐量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002190" cy="205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吞吐量：在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单位时间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内源主机通过网络向目的主机实际送达的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数据量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，记为</a:t>
            </a:r>
            <a:r>
              <a:rPr lang="en-US" altLang="zh-CN" sz="2130" dirty="0" err="1">
                <a:latin typeface="微软雅黑" panose="020B0503020204020204" charset="-122"/>
                <a:ea typeface="微软雅黑" panose="020B0503020204020204" charset="-122"/>
              </a:rPr>
              <a:t>Thr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   单位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bit/s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或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B/s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（字节每秒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1B=8bit</a:t>
            </a:r>
          </a:p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    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0" y="-10795"/>
            <a:ext cx="1440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>
                <a:sym typeface="+mn-ea"/>
              </a:rPr>
              <a:t>1.4.5 </a:t>
            </a:r>
            <a:r>
              <a:rPr lang="zh-CN" altLang="en-US">
                <a:sym typeface="+mn-ea"/>
              </a:rPr>
              <a:t>吞吐量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t="17229" r="11615" b="60135"/>
          <a:stretch>
            <a:fillRect/>
          </a:stretch>
        </p:blipFill>
        <p:spPr>
          <a:xfrm rot="10800000">
            <a:off x="1845040" y="4798849"/>
            <a:ext cx="8337109" cy="16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8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rgbClr val="F3F2F2"/>
            </a:gs>
            <a:gs pos="0">
              <a:schemeClr val="bg1"/>
            </a:gs>
            <a:gs pos="72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数据交换的概念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电路交换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5820" y="1264920"/>
            <a:ext cx="307086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1.3.1 </a:t>
            </a:r>
            <a:r>
              <a:rPr lang="zh-CN" altLang="en-US" sz="2130"/>
              <a:t>数据交换的概念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395" y="2475865"/>
            <a:ext cx="2892425" cy="22739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2631440"/>
            <a:ext cx="2755900" cy="21183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0" y="-10795"/>
            <a:ext cx="2354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1.3.1 </a:t>
            </a:r>
            <a:r>
              <a:rPr lang="zh-CN" altLang="en-US">
                <a:sym typeface="+mn-ea"/>
              </a:rPr>
              <a:t>数据交换的概念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/>
        </p:nvSpPr>
        <p:spPr>
          <a:xfrm>
            <a:off x="647700" y="14541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fontAlgn="auto">
              <a:lnSpc>
                <a:spcPct val="150000"/>
              </a:lnSpc>
              <a:buNone/>
            </a:pPr>
            <a:r>
              <a:rPr lang="en-US" altLang="zh-CN" sz="2400"/>
              <a:t>1.4.5 </a:t>
            </a:r>
            <a:r>
              <a:rPr lang="zh-CN" altLang="en-US" sz="2400"/>
              <a:t>吞吐量</a:t>
            </a:r>
          </a:p>
        </p:txBody>
      </p:sp>
      <p:sp>
        <p:nvSpPr>
          <p:cNvPr id="7" name="TextBox 4"/>
          <p:cNvSpPr txBox="1"/>
          <p:nvPr/>
        </p:nvSpPr>
        <p:spPr>
          <a:xfrm>
            <a:off x="1135025" y="2138093"/>
            <a:ext cx="10002190" cy="2059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吞吐量：在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单位时间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内源主机通过网络向目的主机实际送达的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数据量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，记为</a:t>
            </a:r>
            <a:r>
              <a:rPr lang="en-US" altLang="zh-CN" sz="2130" dirty="0" err="1">
                <a:latin typeface="微软雅黑" panose="020B0503020204020204" charset="-122"/>
                <a:ea typeface="微软雅黑" panose="020B0503020204020204" charset="-122"/>
              </a:rPr>
              <a:t>Thr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   单位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bit/s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或</a:t>
            </a:r>
            <a:r>
              <a:rPr lang="en-US" altLang="zh-CN" sz="2130" dirty="0">
                <a:latin typeface="微软雅黑" panose="020B0503020204020204" charset="-122"/>
                <a:ea typeface="微软雅黑" panose="020B0503020204020204" charset="-122"/>
              </a:rPr>
              <a:t>B/s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（字节每秒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）</a:t>
            </a:r>
            <a:endParaRPr lang="en-US" altLang="zh-CN" sz="213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   </a:t>
            </a:r>
            <a:r>
              <a:rPr lang="en-US" altLang="zh-CN" sz="2130" dirty="0" smtClean="0">
                <a:latin typeface="微软雅黑" panose="020B0503020204020204" charset="-122"/>
                <a:ea typeface="微软雅黑" panose="020B0503020204020204" charset="-122"/>
              </a:rPr>
              <a:t>1B=8bit</a:t>
            </a:r>
          </a:p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             受</a:t>
            </a:r>
            <a:r>
              <a:rPr lang="zh-CN" altLang="en-US" sz="213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网络链路带宽，网络复杂性，网络协议，网络拥塞程度</a:t>
            </a:r>
            <a:r>
              <a:rPr lang="zh-CN" altLang="en-US" sz="2130" dirty="0">
                <a:latin typeface="微软雅黑" panose="020B0503020204020204" charset="-122"/>
                <a:ea typeface="微软雅黑" panose="020B0503020204020204" charset="-122"/>
              </a:rPr>
              <a:t>影响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13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accent6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0" y="-10795"/>
            <a:ext cx="1440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>
                <a:sym typeface="+mn-ea"/>
              </a:rPr>
              <a:t>1.4.5 </a:t>
            </a:r>
            <a:r>
              <a:rPr lang="zh-CN" altLang="en-US">
                <a:sym typeface="+mn-ea"/>
              </a:rPr>
              <a:t>吞吐量</a:t>
            </a:r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3" t="17229" r="11615" b="60135"/>
          <a:stretch>
            <a:fillRect/>
          </a:stretch>
        </p:blipFill>
        <p:spPr>
          <a:xfrm rot="10800000">
            <a:off x="1845040" y="4798849"/>
            <a:ext cx="8337109" cy="169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 dirty="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dirty="0">
                <a:sym typeface="+mn-ea"/>
              </a:rPr>
              <a:t>           </a:t>
            </a:r>
            <a:endParaRPr lang="en-US" altLang="zh-CN" dirty="0"/>
          </a:p>
          <a:p>
            <a:r>
              <a:rPr lang="zh-CN" altLang="en-US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 dirty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0" y="-10795"/>
            <a:ext cx="1440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>
                <a:sym typeface="+mn-ea"/>
              </a:rPr>
              <a:t>1.4.5 </a:t>
            </a:r>
            <a:r>
              <a:rPr lang="zh-CN" altLang="en-US">
                <a:sym typeface="+mn-ea"/>
              </a:rPr>
              <a:t>吞吐量</a:t>
            </a:r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2643188" y="2448451"/>
          <a:ext cx="7043737" cy="3904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5932"/>
                <a:gridCol w="4817805"/>
              </a:tblGrid>
              <a:tr h="7809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速率、带宽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7809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时延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 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7809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时延带宽积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7809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丢包率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 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7809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吞吐量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 </a:t>
                      </a:r>
                      <a:endParaRPr lang="zh-CN" altLang="en-US" sz="20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2928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1.4 </a:t>
            </a:r>
            <a:r>
              <a:rPr lang="zh-CN" altLang="en-US" sz="4000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计算机网络性能</a:t>
            </a:r>
            <a:r>
              <a:rPr lang="zh-CN" altLang="en-US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 dirty="0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 dirty="0">
                <a:sym typeface="+mn-ea"/>
              </a:rPr>
              <a:t>           </a:t>
            </a:r>
            <a:endParaRPr lang="en-US" altLang="zh-CN" dirty="0"/>
          </a:p>
          <a:p>
            <a:r>
              <a:rPr lang="zh-CN" altLang="en-US" b="0" dirty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 dirty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719109" y="436840"/>
            <a:ext cx="3344215" cy="1381645"/>
            <a:chOff x="7451040" y="281374"/>
            <a:chExt cx="3344215" cy="1381645"/>
          </a:xfrm>
        </p:grpSpPr>
        <p:sp>
          <p:nvSpPr>
            <p:cNvPr id="5" name="左大括号 4"/>
            <p:cNvSpPr/>
            <p:nvPr/>
          </p:nvSpPr>
          <p:spPr>
            <a:xfrm>
              <a:off x="9333815" y="295344"/>
              <a:ext cx="133350" cy="1363345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9456427" y="281374"/>
              <a:ext cx="1338828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速率与带宽</a:t>
              </a:r>
              <a:endParaRPr lang="zh-CN" altLang="en-US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9456427" y="1094470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丢包率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7451040" y="778293"/>
              <a:ext cx="1783080" cy="36830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计算机网络性能</a:t>
              </a:r>
              <a:endParaRPr lang="zh-CN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9456427" y="552406"/>
              <a:ext cx="620683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9456427" y="823438"/>
              <a:ext cx="1274709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时延带宽积</a:t>
              </a:r>
            </a:p>
          </p:txBody>
        </p:sp>
        <p:sp>
          <p:nvSpPr>
            <p:cNvPr id="21" name="矩形 20"/>
            <p:cNvSpPr/>
            <p:nvPr/>
          </p:nvSpPr>
          <p:spPr>
            <a:xfrm>
              <a:off x="9456427" y="1365502"/>
              <a:ext cx="838691" cy="29751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吞吐量</a:t>
              </a: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0" y="-10795"/>
            <a:ext cx="1440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>
                <a:sym typeface="+mn-ea"/>
              </a:rPr>
              <a:t>1.4.5 </a:t>
            </a:r>
            <a:r>
              <a:rPr lang="zh-CN" altLang="en-US">
                <a:sym typeface="+mn-ea"/>
              </a:rPr>
              <a:t>吞吐量</a:t>
            </a:r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/>
          </p:nvPr>
        </p:nvGraphicFramePr>
        <p:xfrm>
          <a:off x="2643188" y="2448451"/>
          <a:ext cx="7043737" cy="39045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25932"/>
                <a:gridCol w="4817805"/>
              </a:tblGrid>
              <a:tr h="7809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速率、带宽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bit/s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7809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时延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s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7809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时延带宽积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bit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7809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丢包率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%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7809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吞吐量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bit/s</a:t>
                      </a:r>
                      <a:r>
                        <a:rPr lang="zh-CN" altLang="en-US" sz="20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、</a:t>
                      </a:r>
                      <a:r>
                        <a:rPr lang="en-US" altLang="zh-CN" sz="2000" dirty="0" smtClean="0">
                          <a:latin typeface="微软雅黑" panose="020B0503020204020204" charset="-122"/>
                          <a:ea typeface="微软雅黑" panose="020B0503020204020204" charset="-122"/>
                        </a:rPr>
                        <a:t>B/s</a:t>
                      </a:r>
                      <a:endParaRPr lang="zh-CN" altLang="en-US" sz="20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374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7840" y="1998345"/>
            <a:ext cx="7146290" cy="3695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sz="2130"/>
              <a:t>在以下计算机网络性能指标中，（</a:t>
            </a:r>
            <a:r>
              <a:rPr lang="en-US" sz="2130">
                <a:solidFill>
                  <a:schemeClr val="bg2"/>
                </a:solidFill>
              </a:rPr>
              <a:t>A</a:t>
            </a:r>
            <a:r>
              <a:rPr sz="2130"/>
              <a:t>）是指网络单位时间内传送的数据量。</a:t>
            </a:r>
          </a:p>
          <a:p>
            <a:endParaRPr sz="2130"/>
          </a:p>
          <a:p>
            <a:r>
              <a:rPr sz="2130"/>
              <a:t>A:速率</a:t>
            </a:r>
          </a:p>
          <a:p>
            <a:endParaRPr sz="2130"/>
          </a:p>
          <a:p>
            <a:r>
              <a:rPr sz="2130"/>
              <a:t>B:带宽</a:t>
            </a:r>
          </a:p>
          <a:p>
            <a:endParaRPr sz="2130"/>
          </a:p>
          <a:p>
            <a:r>
              <a:rPr sz="2130"/>
              <a:t>C:时延</a:t>
            </a:r>
          </a:p>
          <a:p>
            <a:endParaRPr sz="2130"/>
          </a:p>
          <a:p>
            <a:r>
              <a:rPr sz="2130"/>
              <a:t>D:吞吐量</a:t>
            </a:r>
          </a:p>
        </p:txBody>
      </p:sp>
    </p:spTree>
    <p:extLst>
      <p:ext uri="{BB962C8B-B14F-4D97-AF65-F5344CB8AC3E}">
        <p14:creationId xmlns:p14="http://schemas.microsoft.com/office/powerpoint/2010/main" val="46707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7840" y="1998345"/>
            <a:ext cx="7146290" cy="36950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sz="2130"/>
              <a:t>在以下计算机网络性能指标中，（</a:t>
            </a:r>
            <a:r>
              <a:rPr lang="en-US" sz="2130"/>
              <a:t>A</a:t>
            </a:r>
            <a:r>
              <a:rPr sz="2130"/>
              <a:t>）是指网络单位时间内传送的数据量。</a:t>
            </a:r>
          </a:p>
          <a:p>
            <a:endParaRPr sz="2130"/>
          </a:p>
          <a:p>
            <a:r>
              <a:rPr sz="2130">
                <a:solidFill>
                  <a:schemeClr val="accent6"/>
                </a:solidFill>
              </a:rPr>
              <a:t>A:速率</a:t>
            </a:r>
            <a:endParaRPr sz="2130"/>
          </a:p>
          <a:p>
            <a:endParaRPr sz="2130"/>
          </a:p>
          <a:p>
            <a:r>
              <a:rPr sz="2130"/>
              <a:t>B:带宽</a:t>
            </a:r>
          </a:p>
          <a:p>
            <a:endParaRPr sz="2130"/>
          </a:p>
          <a:p>
            <a:r>
              <a:rPr sz="2130"/>
              <a:t>C:时延</a:t>
            </a:r>
          </a:p>
          <a:p>
            <a:endParaRPr sz="2130"/>
          </a:p>
          <a:p>
            <a:r>
              <a:rPr sz="2130"/>
              <a:t>D:吞吐量</a:t>
            </a:r>
          </a:p>
        </p:txBody>
      </p:sp>
    </p:spTree>
    <p:extLst>
      <p:ext uri="{BB962C8B-B14F-4D97-AF65-F5344CB8AC3E}">
        <p14:creationId xmlns:p14="http://schemas.microsoft.com/office/powerpoint/2010/main" val="114575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7840" y="1998345"/>
            <a:ext cx="8336915" cy="3038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sz="2130"/>
              <a:t>在以下计算机网络性能指标中，（</a:t>
            </a:r>
            <a:r>
              <a:rPr lang="en-US" sz="2130">
                <a:solidFill>
                  <a:schemeClr val="bg2"/>
                </a:solidFill>
              </a:rPr>
              <a:t>B</a:t>
            </a:r>
            <a:r>
              <a:rPr sz="2130"/>
              <a:t>）指数据从网络中的一个结点（主机或交换设备等）到达另一结点所需要的时间。</a:t>
            </a:r>
          </a:p>
          <a:p>
            <a:pPr fontAlgn="auto">
              <a:lnSpc>
                <a:spcPct val="150000"/>
              </a:lnSpc>
            </a:pPr>
            <a:r>
              <a:rPr sz="2130"/>
              <a:t>A:速率</a:t>
            </a:r>
          </a:p>
          <a:p>
            <a:pPr fontAlgn="auto">
              <a:lnSpc>
                <a:spcPct val="150000"/>
              </a:lnSpc>
            </a:pPr>
            <a:r>
              <a:rPr sz="2130"/>
              <a:t>B:带宽</a:t>
            </a:r>
          </a:p>
          <a:p>
            <a:pPr fontAlgn="auto">
              <a:lnSpc>
                <a:spcPct val="150000"/>
              </a:lnSpc>
            </a:pPr>
            <a:r>
              <a:rPr sz="2130"/>
              <a:t>C:时延</a:t>
            </a:r>
          </a:p>
          <a:p>
            <a:pPr fontAlgn="auto">
              <a:lnSpc>
                <a:spcPct val="150000"/>
              </a:lnSpc>
            </a:pPr>
            <a:r>
              <a:rPr sz="2130"/>
              <a:t>D:吞吐量</a:t>
            </a:r>
          </a:p>
        </p:txBody>
      </p:sp>
    </p:spTree>
    <p:extLst>
      <p:ext uri="{BB962C8B-B14F-4D97-AF65-F5344CB8AC3E}">
        <p14:creationId xmlns:p14="http://schemas.microsoft.com/office/powerpoint/2010/main" val="20726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7840" y="1998345"/>
            <a:ext cx="8336915" cy="3038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sz="2130" dirty="0"/>
              <a:t>在以下计算机网络性能指标中，（</a:t>
            </a:r>
            <a:r>
              <a:rPr lang="en-US" sz="2130" dirty="0">
                <a:solidFill>
                  <a:schemeClr val="accent6"/>
                </a:solidFill>
              </a:rPr>
              <a:t>C</a:t>
            </a:r>
            <a:r>
              <a:rPr sz="2130" dirty="0"/>
              <a:t>）指数据从网络中的一个结点（主机或交换设备等）到达另一结点所需要的</a:t>
            </a:r>
            <a:r>
              <a:rPr sz="2130" dirty="0">
                <a:solidFill>
                  <a:srgbClr val="FF0000"/>
                </a:solidFill>
              </a:rPr>
              <a:t>时间</a:t>
            </a:r>
            <a:r>
              <a:rPr sz="2130" dirty="0"/>
              <a:t>。</a:t>
            </a:r>
          </a:p>
          <a:p>
            <a:pPr fontAlgn="auto">
              <a:lnSpc>
                <a:spcPct val="150000"/>
              </a:lnSpc>
            </a:pPr>
            <a:r>
              <a:rPr sz="2130" dirty="0"/>
              <a:t>A:速率</a:t>
            </a:r>
          </a:p>
          <a:p>
            <a:pPr fontAlgn="auto">
              <a:lnSpc>
                <a:spcPct val="150000"/>
              </a:lnSpc>
            </a:pPr>
            <a:r>
              <a:rPr sz="2130" dirty="0"/>
              <a:t>B:带宽</a:t>
            </a:r>
          </a:p>
          <a:p>
            <a:pPr fontAlgn="auto">
              <a:lnSpc>
                <a:spcPct val="150000"/>
              </a:lnSpc>
            </a:pPr>
            <a:r>
              <a:rPr sz="2130" dirty="0">
                <a:solidFill>
                  <a:schemeClr val="accent6"/>
                </a:solidFill>
              </a:rPr>
              <a:t>C:时延</a:t>
            </a:r>
            <a:endParaRPr sz="2130" dirty="0"/>
          </a:p>
          <a:p>
            <a:pPr fontAlgn="auto">
              <a:lnSpc>
                <a:spcPct val="150000"/>
              </a:lnSpc>
            </a:pPr>
            <a:r>
              <a:rPr sz="2130" dirty="0"/>
              <a:t>D:吞吐量</a:t>
            </a:r>
          </a:p>
        </p:txBody>
      </p:sp>
    </p:spTree>
    <p:extLst>
      <p:ext uri="{BB962C8B-B14F-4D97-AF65-F5344CB8AC3E}">
        <p14:creationId xmlns:p14="http://schemas.microsoft.com/office/powerpoint/2010/main" val="24241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7840" y="1998345"/>
            <a:ext cx="8336915" cy="3038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sz="2130"/>
              <a:t>在计算机网络性能指标中，时延带宽积是指一段物理链路的（</a:t>
            </a:r>
            <a:r>
              <a:rPr lang="en-US" sz="2130">
                <a:solidFill>
                  <a:schemeClr val="bg2"/>
                </a:solidFill>
              </a:rPr>
              <a:t>B</a:t>
            </a:r>
            <a:r>
              <a:rPr sz="2130"/>
              <a:t>）与链路带宽的乘积。</a:t>
            </a:r>
          </a:p>
          <a:p>
            <a:pPr fontAlgn="auto">
              <a:lnSpc>
                <a:spcPct val="150000"/>
              </a:lnSpc>
            </a:pPr>
            <a:r>
              <a:rPr sz="2130"/>
              <a:t>A:结点处理时延</a:t>
            </a:r>
          </a:p>
          <a:p>
            <a:pPr fontAlgn="auto">
              <a:lnSpc>
                <a:spcPct val="150000"/>
              </a:lnSpc>
            </a:pPr>
            <a:r>
              <a:rPr sz="2130"/>
              <a:t>B:传播时延</a:t>
            </a:r>
          </a:p>
          <a:p>
            <a:pPr fontAlgn="auto">
              <a:lnSpc>
                <a:spcPct val="150000"/>
              </a:lnSpc>
            </a:pPr>
            <a:r>
              <a:rPr sz="2130"/>
              <a:t>C:排队时延</a:t>
            </a:r>
          </a:p>
          <a:p>
            <a:pPr fontAlgn="auto">
              <a:lnSpc>
                <a:spcPct val="150000"/>
              </a:lnSpc>
            </a:pPr>
            <a:r>
              <a:rPr sz="2130"/>
              <a:t>D:传输时延</a:t>
            </a:r>
          </a:p>
        </p:txBody>
      </p:sp>
    </p:spTree>
    <p:extLst>
      <p:ext uri="{BB962C8B-B14F-4D97-AF65-F5344CB8AC3E}">
        <p14:creationId xmlns:p14="http://schemas.microsoft.com/office/powerpoint/2010/main" val="45019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67840" y="1998345"/>
            <a:ext cx="8336915" cy="30384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50000"/>
              </a:lnSpc>
            </a:pPr>
            <a:r>
              <a:rPr sz="2130"/>
              <a:t>在计算机网络性能指标中，时延带宽积是指一段物理链路的（</a:t>
            </a:r>
            <a:r>
              <a:rPr lang="en-US" sz="2130">
                <a:solidFill>
                  <a:schemeClr val="accent6"/>
                </a:solidFill>
              </a:rPr>
              <a:t>B</a:t>
            </a:r>
            <a:r>
              <a:rPr sz="2130"/>
              <a:t>）与链路带宽的乘积。</a:t>
            </a:r>
          </a:p>
          <a:p>
            <a:pPr fontAlgn="auto">
              <a:lnSpc>
                <a:spcPct val="150000"/>
              </a:lnSpc>
            </a:pPr>
            <a:r>
              <a:rPr sz="2130"/>
              <a:t>A:结点处理时延</a:t>
            </a:r>
          </a:p>
          <a:p>
            <a:pPr fontAlgn="auto">
              <a:lnSpc>
                <a:spcPct val="150000"/>
              </a:lnSpc>
            </a:pPr>
            <a:r>
              <a:rPr sz="2130">
                <a:solidFill>
                  <a:schemeClr val="accent6"/>
                </a:solidFill>
              </a:rPr>
              <a:t>B:传播时延</a:t>
            </a:r>
            <a:endParaRPr sz="2130"/>
          </a:p>
          <a:p>
            <a:pPr fontAlgn="auto">
              <a:lnSpc>
                <a:spcPct val="150000"/>
              </a:lnSpc>
            </a:pPr>
            <a:r>
              <a:rPr sz="2130"/>
              <a:t>C:排队时延</a:t>
            </a:r>
          </a:p>
          <a:p>
            <a:pPr fontAlgn="auto">
              <a:lnSpc>
                <a:spcPct val="150000"/>
              </a:lnSpc>
            </a:pPr>
            <a:r>
              <a:rPr sz="2130"/>
              <a:t>D:传输时延</a:t>
            </a:r>
          </a:p>
        </p:txBody>
      </p:sp>
    </p:spTree>
    <p:extLst>
      <p:ext uri="{BB962C8B-B14F-4D97-AF65-F5344CB8AC3E}">
        <p14:creationId xmlns:p14="http://schemas.microsoft.com/office/powerpoint/2010/main" val="769366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025" y="1765738"/>
            <a:ext cx="99007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在以下计算机网络性能指标中，（）表示在单位时间内源主机通过网络向目的主机实际送达的数据量。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速率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带宽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时延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吞吐量</a:t>
            </a:r>
          </a:p>
          <a:p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8163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rgbClr val="F3F2F2"/>
            </a:gs>
            <a:gs pos="0">
              <a:schemeClr val="bg1"/>
            </a:gs>
            <a:gs pos="72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647700" y="280670"/>
            <a:ext cx="4124325" cy="144399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8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0" indent="0" fontAlgn="auto">
              <a:lnSpc>
                <a:spcPct val="150000"/>
              </a:lnSpc>
              <a:buNone/>
            </a:pPr>
            <a:r>
              <a:rPr lang="en-US" altLang="zh-CN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1.3 </a:t>
            </a:r>
            <a:r>
              <a:rPr lang="zh-CN" altLang="en-US" sz="4000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数据交换技术</a:t>
            </a:r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 </a:t>
            </a:r>
            <a:endParaRPr lang="zh-CN" altLang="en-US"/>
          </a:p>
          <a:p>
            <a:pPr marL="0" indent="0" fontAlgn="auto">
              <a:lnSpc>
                <a:spcPct val="150000"/>
              </a:lnSpc>
              <a:buNone/>
            </a:pPr>
            <a:r>
              <a:rPr lang="zh-CN" altLang="en-US">
                <a:sym typeface="+mn-ea"/>
              </a:rPr>
              <a:t>           </a:t>
            </a:r>
            <a:endParaRPr lang="en-US" altLang="zh-CN"/>
          </a:p>
          <a:p>
            <a:r>
              <a:rPr lang="zh-CN" altLang="en-US" b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</a:rPr>
              <a:t>                </a:t>
            </a:r>
            <a:endParaRPr lang="zh-CN" altLang="en-US" sz="1800" b="0">
              <a:latin typeface="+mn-ea"/>
              <a:ea typeface="+mn-ea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437245" y="955040"/>
            <a:ext cx="22936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数据交换技术</a:t>
            </a:r>
          </a:p>
        </p:txBody>
      </p:sp>
      <p:sp>
        <p:nvSpPr>
          <p:cNvPr id="5" name="左大括号 4"/>
          <p:cNvSpPr/>
          <p:nvPr/>
        </p:nvSpPr>
        <p:spPr>
          <a:xfrm>
            <a:off x="10025380" y="490855"/>
            <a:ext cx="81915" cy="129667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189845" y="264160"/>
            <a:ext cx="1898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数据交换的概念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电路交换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报文交换</a:t>
            </a:r>
          </a:p>
          <a:p>
            <a:pPr fontAlgn="auto">
              <a:lnSpc>
                <a:spcPct val="150000"/>
              </a:lnSpc>
            </a:pPr>
            <a:r>
              <a:rPr lang="zh-CN" altLang="en-US"/>
              <a:t>分组交换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45820" y="1264920"/>
            <a:ext cx="307086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1.3.1 </a:t>
            </a:r>
            <a:r>
              <a:rPr lang="zh-CN" altLang="en-US" sz="2130"/>
              <a:t>数据交换的概念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395" y="2475865"/>
            <a:ext cx="2892425" cy="22739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785" y="3600450"/>
            <a:ext cx="666750" cy="4806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300" y="2631440"/>
            <a:ext cx="2755900" cy="211836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85750" y="4975860"/>
            <a:ext cx="672973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>
                <a:solidFill>
                  <a:srgbClr val="FF0000"/>
                </a:solidFill>
              </a:rPr>
              <a:t>交换设备</a:t>
            </a:r>
            <a:r>
              <a:rPr lang="zh-CN" altLang="en-US"/>
              <a:t>具有多通信端口，可以同时连接多个通信结点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0" y="-10795"/>
            <a:ext cx="2354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>
                <a:sym typeface="+mn-ea"/>
              </a:rPr>
              <a:t>1.3.1 </a:t>
            </a:r>
            <a:r>
              <a:rPr lang="zh-CN" altLang="en-US">
                <a:sym typeface="+mn-ea"/>
              </a:rPr>
              <a:t>数据交换的概念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45025" y="1765738"/>
            <a:ext cx="990074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在以下计算机网络性能指标中，（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）表示在单位时间内源主机通过网络向目的主机实际送达的数据量。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速率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带宽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C: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时延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D: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吞吐量</a:t>
            </a:r>
          </a:p>
          <a:p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89065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5180" y="1594288"/>
            <a:ext cx="111279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设信号传播速度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V=2500km/s,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链路长度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D=500m,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链路带宽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R=10Mbit/s,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则该段链路的时延带宽积为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()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A:1500bit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B:2000bit 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C:2500bit 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D:4000bit 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    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5405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5180" y="1594288"/>
            <a:ext cx="111279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设信号传播速度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V=2500km/s,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链路长度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D=500m,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链路带宽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R=10Mbit/s,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则该段链路的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时延带宽积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()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A:1500bit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B:2000bit 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C:2500bit 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D:4000bit 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     时延带宽积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传播时延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×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带宽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268278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5180" y="1594288"/>
            <a:ext cx="111279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设信号传播速度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V=2500km/s,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链路长度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D=500m,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链路带宽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R=10Mbit/s,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则该段链路的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时延带宽积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()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A:1500bit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B:2000bit 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C:2500bit 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D:4000bit 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     时延带宽积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传播时延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×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带宽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     传播时延：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D/V=500m/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2500km/s)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    带宽：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R=10Mbit/s</a:t>
            </a:r>
          </a:p>
        </p:txBody>
      </p:sp>
    </p:spTree>
    <p:extLst>
      <p:ext uri="{BB962C8B-B14F-4D97-AF65-F5344CB8AC3E}">
        <p14:creationId xmlns:p14="http://schemas.microsoft.com/office/powerpoint/2010/main" val="894457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5180" y="1594288"/>
            <a:ext cx="111279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设信号传播速度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V=2500km/s,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链路长度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D=500m,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链路带宽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R=10Mbit/s,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则该段链路的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时延带宽积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()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A:1500bit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B:2000bit 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C:2500bit 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D:4000bit 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     时延带宽积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传播时延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×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带宽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     传播时延：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D/V=500m/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2500km/s)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    带宽：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R=10Mbit/s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80" y="-87733"/>
            <a:ext cx="10823408" cy="676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20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5180" y="1594288"/>
            <a:ext cx="111279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设信号传播速度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V=2500km/s,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链路长度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D=500m,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链路带宽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R=10Mbit/s,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则该段链路的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时延带宽积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) 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A:1500bit 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B:2000bit 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C:2500bit 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D:4000bit 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     时延带宽积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传播时延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×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带宽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=0.0002×10×10</a:t>
            </a:r>
            <a:r>
              <a:rPr lang="en-US" altLang="zh-CN" sz="2400" baseline="30000" dirty="0" smtClean="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=2000bit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    传播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时延：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D/V=500m/(2500km/s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)=500m/(2500000m/s)=0.0002s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    带宽：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R=10Mbit/s=10×10</a:t>
            </a:r>
            <a:r>
              <a:rPr lang="en-US" altLang="zh-CN" sz="2400" baseline="30000" dirty="0" smtClean="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bit/s</a:t>
            </a:r>
          </a:p>
        </p:txBody>
      </p:sp>
    </p:spTree>
    <p:extLst>
      <p:ext uri="{BB962C8B-B14F-4D97-AF65-F5344CB8AC3E}">
        <p14:creationId xmlns:p14="http://schemas.microsoft.com/office/powerpoint/2010/main" val="32000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206543" y="1395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2304" y="882548"/>
            <a:ext cx="111279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设主机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和主机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由一条带宽为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R=10</a:t>
            </a:r>
            <a:r>
              <a:rPr lang="en-US" altLang="zh-CN" sz="2400" baseline="30000" dirty="0" smtClean="0"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bit/s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、长度为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D=100m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的链路互连，信号传播速率为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V=250000km/s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。如果主机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从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t=0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时刻开始向主机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发送长度为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L=1024bit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的分组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试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求：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. 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主机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和主机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间的链路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传输时延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400" baseline="-25000" dirty="0" err="1" smtClean="0"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en-US" altLang="zh-CN" sz="2400" dirty="0" smtClean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 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主机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发送该分组的传播时延</a:t>
            </a:r>
            <a:r>
              <a:rPr lang="en-US" altLang="zh-CN" sz="2400" dirty="0" err="1" smtClean="0">
                <a:latin typeface="微软雅黑" panose="020B0503020204020204" charset="-122"/>
                <a:ea typeface="微软雅黑" panose="020B0503020204020204" charset="-122"/>
              </a:rPr>
              <a:t>d</a:t>
            </a:r>
            <a:r>
              <a:rPr lang="en-US" altLang="zh-CN" sz="2400" baseline="-25000" dirty="0" err="1" smtClean="0"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3.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该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分组从主机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到主机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的延迟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T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忽略结点处理时延和排队时延</a:t>
            </a: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)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charset="-122"/>
                <a:ea typeface="微软雅黑" panose="020B0503020204020204" charset="-122"/>
              </a:rPr>
              <a:t>4.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 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主机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A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与主机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间链路的时延带宽积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G</a:t>
            </a:r>
            <a:r>
              <a:rPr lang="zh-CN" altLang="en-US" sz="2400" dirty="0" smtClean="0">
                <a:latin typeface="微软雅黑" panose="020B0503020204020204" charset="-122"/>
                <a:ea typeface="微软雅黑" panose="020B0503020204020204" charset="-122"/>
              </a:rPr>
              <a:t>。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4210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584325" y="3197225"/>
            <a:ext cx="5083810" cy="419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30"/>
              <a:t>    </a:t>
            </a:r>
            <a:r>
              <a:rPr lang="zh-CN" altLang="en-US" sz="2130"/>
              <a:t>第一章 计算机网络基本概念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812155" y="1536065"/>
            <a:ext cx="3757930" cy="36957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30">
                <a:solidFill>
                  <a:schemeClr val="tx1"/>
                </a:solidFill>
              </a:rPr>
              <a:t>计算机网络概述</a:t>
            </a:r>
          </a:p>
          <a:p>
            <a:endParaRPr lang="zh-CN" altLang="en-US" sz="2130"/>
          </a:p>
          <a:p>
            <a:r>
              <a:rPr lang="zh-CN" altLang="en-US" sz="2130"/>
              <a:t>计算机网络结构</a:t>
            </a:r>
          </a:p>
          <a:p>
            <a:endParaRPr lang="zh-CN" altLang="en-US" sz="2130"/>
          </a:p>
          <a:p>
            <a:r>
              <a:rPr lang="zh-CN" altLang="en-US" sz="2130"/>
              <a:t>数据交换技术</a:t>
            </a:r>
          </a:p>
          <a:p>
            <a:endParaRPr lang="zh-CN" altLang="en-US" sz="2130"/>
          </a:p>
          <a:p>
            <a:r>
              <a:rPr lang="zh-CN" altLang="en-US" sz="2130"/>
              <a:t>计算机网络性能</a:t>
            </a:r>
          </a:p>
          <a:p>
            <a:endParaRPr lang="zh-CN" altLang="en-US" sz="2130"/>
          </a:p>
          <a:p>
            <a:r>
              <a:rPr lang="zh-CN" altLang="en-US" sz="2130">
                <a:solidFill>
                  <a:schemeClr val="accent6"/>
                </a:solidFill>
              </a:rPr>
              <a:t>计算机网络体系结构</a:t>
            </a:r>
            <a:endParaRPr lang="zh-CN" altLang="en-US" sz="2130"/>
          </a:p>
          <a:p>
            <a:endParaRPr lang="zh-CN" altLang="en-US" sz="2130"/>
          </a:p>
          <a:p>
            <a:r>
              <a:rPr lang="zh-CN" altLang="en-US" sz="2130"/>
              <a:t>计算机网络与因特网发展简史</a:t>
            </a:r>
            <a:endParaRPr lang="en-US" altLang="zh-CN" sz="2130"/>
          </a:p>
        </p:txBody>
      </p:sp>
      <p:sp>
        <p:nvSpPr>
          <p:cNvPr id="14" name="左大括号 13"/>
          <p:cNvSpPr/>
          <p:nvPr/>
        </p:nvSpPr>
        <p:spPr>
          <a:xfrm>
            <a:off x="5524500" y="1703070"/>
            <a:ext cx="76200" cy="3408045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12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b="1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735180" y="102352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1.5.1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计算机网络分层体系结构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17" name="左大括号 16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6"/>
                </a:solidFill>
              </a:rPr>
              <a:t>计算机网络体系结构定义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-59055" y="-112395"/>
            <a:ext cx="33832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1.5.1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计算机网络分层体系结构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624" y="2183822"/>
            <a:ext cx="3960813" cy="396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30166" y="2395918"/>
            <a:ext cx="10216055" cy="582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计算机网络所划分的（</a:t>
            </a:r>
            <a:r>
              <a:rPr lang="zh-CN" altLang="en-US" sz="2125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层次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）以及（</a:t>
            </a:r>
            <a:r>
              <a:rPr lang="zh-CN" altLang="en-US" sz="2125" dirty="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各层协议</a:t>
            </a:r>
            <a:r>
              <a:rPr lang="zh-CN" altLang="en-US" sz="2130" dirty="0" smtClean="0">
                <a:latin typeface="微软雅黑" panose="020B0503020204020204" charset="-122"/>
                <a:ea typeface="微软雅黑" panose="020B0503020204020204" charset="-122"/>
              </a:rPr>
              <a:t>）的集合就称为</a:t>
            </a:r>
            <a:r>
              <a:rPr lang="zh-CN" altLang="en-US" sz="213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计算机网络体系结构</a:t>
            </a:r>
            <a:endParaRPr lang="zh-CN" altLang="en-US" sz="213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6"/>
          <p:cNvSpPr txBox="1"/>
          <p:nvPr/>
        </p:nvSpPr>
        <p:spPr>
          <a:xfrm>
            <a:off x="735180" y="596787"/>
            <a:ext cx="8821420" cy="541020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1.5 </a:t>
            </a:r>
            <a:r>
              <a:rPr lang="zh-CN" altLang="en-US" sz="2800" b="1" dirty="0" smtClean="0">
                <a:latin typeface="方正清刻本悦宋简体" panose="02000000000000000000" charset="-122"/>
                <a:ea typeface="方正清刻本悦宋简体" panose="02000000000000000000" charset="-122"/>
                <a:cs typeface="方正清刻本悦宋简体" panose="02000000000000000000" charset="-122"/>
                <a:sym typeface="+mn-ea"/>
              </a:rPr>
              <a:t>计算机网络体系结构</a:t>
            </a:r>
            <a:endParaRPr lang="zh-CN" altLang="en-US" sz="2800" b="1" dirty="0">
              <a:latin typeface="方正清刻本悦宋简体" panose="02000000000000000000" charset="-122"/>
              <a:ea typeface="方正清刻本悦宋简体" panose="02000000000000000000" charset="-122"/>
              <a:cs typeface="方正清刻本悦宋简体" panose="02000000000000000000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735180" y="102352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1.5.1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计算机网络分层体系结构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958330" y="615717"/>
            <a:ext cx="4403092" cy="1496624"/>
            <a:chOff x="7946572" y="245965"/>
            <a:chExt cx="3246994" cy="1496793"/>
          </a:xfrm>
        </p:grpSpPr>
        <p:sp>
          <p:nvSpPr>
            <p:cNvPr id="17" name="左大括号 16"/>
            <p:cNvSpPr/>
            <p:nvPr/>
          </p:nvSpPr>
          <p:spPr>
            <a:xfrm>
              <a:off x="9645928" y="245965"/>
              <a:ext cx="83821" cy="1409224"/>
            </a:xfrm>
            <a:prstGeom prst="leftBrace">
              <a:avLst>
                <a:gd name="adj1" fmla="val 8333"/>
                <a:gd name="adj2" fmla="val 47819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527872" y="493876"/>
              <a:ext cx="1454244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OSI</a:t>
              </a:r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参考模型</a:t>
              </a:r>
              <a:endParaRPr lang="zh-CN" altLang="en-US" kern="900" spc="-1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9508204" y="1446180"/>
              <a:ext cx="1492716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五层参考模型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7946572" y="730898"/>
              <a:ext cx="2276585" cy="3683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计算机网络体系结构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9586876" y="802208"/>
              <a:ext cx="1056701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zh-CN" altLang="en-US" kern="900" spc="-100" dirty="0">
                  <a:latin typeface="黑体" panose="02010609060101010101" pitchFamily="49" charset="-122"/>
                  <a:ea typeface="黑体" panose="02010609060101010101" pitchFamily="49" charset="-122"/>
                </a:rPr>
                <a:t>有关术语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9435158" y="1170873"/>
              <a:ext cx="1758408" cy="296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600"/>
                </a:lnSpc>
              </a:pPr>
              <a:r>
                <a:rPr lang="en-US" altLang="zh-CN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TCP/IP</a:t>
              </a:r>
              <a:r>
                <a:rPr lang="zh-CN" altLang="en-US" kern="900" spc="-1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参考模型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9376410" y="447675"/>
            <a:ext cx="2734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accent6"/>
                </a:solidFill>
              </a:rPr>
              <a:t>计算机网络体系结构定义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-59055" y="-112395"/>
            <a:ext cx="33832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1.5.1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计算机网络分层体系结构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70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20187308"/>
  <p:tag name="KSO_WM_TEMPLATE_THUMBS_INDEX" val="1、2、3、6、8、10、11、12、1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187308_1"/>
  <p:tag name="KSO_WM_SLIDE_TYPE" val="title"/>
  <p:tag name="KSO_WM_SLIDE_SUBTYPE" val="pureTxt"/>
  <p:tag name="KSO_WM_SLIDE_ITEM_CNT" val="2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TEMPLATE_THUMBS_INDEX" val="1、2、3、6、8、10、11、12、15"/>
</p:tagLst>
</file>

<file path=ppt/theme/theme1.xml><?xml version="1.0" encoding="utf-8"?>
<a:theme xmlns:a="http://schemas.openxmlformats.org/drawingml/2006/main" name="Office 主题​​">
  <a:themeElements>
    <a:clrScheme name="2019空白演示文档">
      <a:dk1>
        <a:srgbClr val="000000"/>
      </a:dk1>
      <a:lt1>
        <a:srgbClr val="FFFFFF"/>
      </a:lt1>
      <a:dk2>
        <a:srgbClr val="E6E4E4"/>
      </a:dk2>
      <a:lt2>
        <a:srgbClr val="FFFFFF"/>
      </a:lt2>
      <a:accent1>
        <a:srgbClr val="477DEA"/>
      </a:accent1>
      <a:accent2>
        <a:srgbClr val="9B9B9B"/>
      </a:accent2>
      <a:accent3>
        <a:srgbClr val="F3B745"/>
      </a:accent3>
      <a:accent4>
        <a:srgbClr val="477EE7"/>
      </a:accent4>
      <a:accent5>
        <a:srgbClr val="4BA151"/>
      </a:accent5>
      <a:accent6>
        <a:srgbClr val="E9403C"/>
      </a:accent6>
      <a:hlink>
        <a:srgbClr val="0563C1"/>
      </a:hlink>
      <a:folHlink>
        <a:srgbClr val="954D72"/>
      </a:folHlink>
    </a:clrScheme>
    <a:fontScheme name="2019空白演示文档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8439</Words>
  <Application>Microsoft Macintosh PowerPoint</Application>
  <PresentationFormat>宽屏</PresentationFormat>
  <Paragraphs>1819</Paragraphs>
  <Slides>150</Slides>
  <Notes>88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150</vt:i4>
      </vt:variant>
    </vt:vector>
  </HeadingPairs>
  <TitlesOfParts>
    <vt:vector size="160" baseType="lpstr">
      <vt:lpstr>Apple Color Emoji</vt:lpstr>
      <vt:lpstr>Calibri</vt:lpstr>
      <vt:lpstr>Microsoft YaHei</vt:lpstr>
      <vt:lpstr>等线</vt:lpstr>
      <vt:lpstr>方正清刻本悦宋简体</vt:lpstr>
      <vt:lpstr>黑体</vt:lpstr>
      <vt:lpstr>宋体</vt:lpstr>
      <vt:lpstr>微软雅黑</vt:lpstr>
      <vt:lpstr>Arial</vt:lpstr>
      <vt:lpstr>Office 主题​​</vt:lpstr>
      <vt:lpstr>计算机网络原理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kingsoft</dc:creator>
  <cp:lastModifiedBy>Microsoft Office 用户</cp:lastModifiedBy>
  <cp:revision>436</cp:revision>
  <cp:lastPrinted>2019-06-04T10:50:02Z</cp:lastPrinted>
  <dcterms:created xsi:type="dcterms:W3CDTF">2017-08-03T09:01:00Z</dcterms:created>
  <dcterms:modified xsi:type="dcterms:W3CDTF">2019-06-14T09:37:25Z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2052-11.1.0.7764</vt:lpwstr>
  </property>
</Properties>
</file>